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 id="2147483698" r:id="rId3"/>
  </p:sldMasterIdLst>
  <p:notesMasterIdLst>
    <p:notesMasterId r:id="rId39"/>
  </p:notesMasterIdLst>
  <p:sldIdLst>
    <p:sldId id="256" r:id="rId4"/>
    <p:sldId id="321" r:id="rId5"/>
    <p:sldId id="296" r:id="rId6"/>
    <p:sldId id="295" r:id="rId7"/>
    <p:sldId id="259" r:id="rId8"/>
    <p:sldId id="337" r:id="rId9"/>
    <p:sldId id="282" r:id="rId10"/>
    <p:sldId id="391" r:id="rId11"/>
    <p:sldId id="270" r:id="rId12"/>
    <p:sldId id="743" r:id="rId13"/>
    <p:sldId id="756" r:id="rId14"/>
    <p:sldId id="261" r:id="rId15"/>
    <p:sldId id="757" r:id="rId16"/>
    <p:sldId id="260" r:id="rId17"/>
    <p:sldId id="761" r:id="rId18"/>
    <p:sldId id="266" r:id="rId19"/>
    <p:sldId id="317" r:id="rId20"/>
    <p:sldId id="284" r:id="rId21"/>
    <p:sldId id="313" r:id="rId22"/>
    <p:sldId id="258" r:id="rId23"/>
    <p:sldId id="746" r:id="rId24"/>
    <p:sldId id="265" r:id="rId25"/>
    <p:sldId id="280" r:id="rId26"/>
    <p:sldId id="301" r:id="rId27"/>
    <p:sldId id="813" r:id="rId28"/>
    <p:sldId id="286" r:id="rId29"/>
    <p:sldId id="834" r:id="rId30"/>
    <p:sldId id="826" r:id="rId31"/>
    <p:sldId id="827" r:id="rId32"/>
    <p:sldId id="828" r:id="rId33"/>
    <p:sldId id="829" r:id="rId34"/>
    <p:sldId id="830" r:id="rId35"/>
    <p:sldId id="831" r:id="rId36"/>
    <p:sldId id="832" r:id="rId37"/>
    <p:sldId id="277" r:id="rId3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1AF890-A5AC-AFD1-0C22-53C4BE8544BE}" v="1" dt="2026-10-15T06:39:48.238"/>
    <p1510:client id="{D1AAAF9F-8479-4C82-A16D-0EFDB3A6BBE9}" v="2" dt="2026-10-13T15:04:08.4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Winter" userId="94f6e456-885d-4f27-97a3-c900d05157cc" providerId="ADAL" clId="{D94130D2-E33C-40F4-9EED-756FC4ECA473}"/>
    <pc:docChg chg="custSel addSld delSld modSld">
      <pc:chgData name="Andrew Winter" userId="94f6e456-885d-4f27-97a3-c900d05157cc" providerId="ADAL" clId="{D94130D2-E33C-40F4-9EED-756FC4ECA473}" dt="2026-10-13T15:21:15.064" v="427" actId="20577"/>
      <pc:docMkLst>
        <pc:docMk/>
      </pc:docMkLst>
      <pc:sldChg chg="modSp mod">
        <pc:chgData name="Andrew Winter" userId="94f6e456-885d-4f27-97a3-c900d05157cc" providerId="ADAL" clId="{D94130D2-E33C-40F4-9EED-756FC4ECA473}" dt="2026-10-13T15:21:15.064" v="427" actId="20577"/>
        <pc:sldMkLst>
          <pc:docMk/>
          <pc:sldMk cId="0" sldId="256"/>
        </pc:sldMkLst>
        <pc:spChg chg="mod">
          <ac:chgData name="Andrew Winter" userId="94f6e456-885d-4f27-97a3-c900d05157cc" providerId="ADAL" clId="{D94130D2-E33C-40F4-9EED-756FC4ECA473}" dt="2026-10-13T15:21:15.064" v="427" actId="20577"/>
          <ac:spMkLst>
            <pc:docMk/>
            <pc:sldMk cId="0" sldId="256"/>
            <ac:spMk id="3" creationId="{00000000-0000-0000-0000-000000000000}"/>
          </ac:spMkLst>
        </pc:spChg>
      </pc:sldChg>
      <pc:sldChg chg="modSp mod">
        <pc:chgData name="Andrew Winter" userId="94f6e456-885d-4f27-97a3-c900d05157cc" providerId="ADAL" clId="{D94130D2-E33C-40F4-9EED-756FC4ECA473}" dt="2026-10-13T15:11:55.988" v="375" actId="14100"/>
        <pc:sldMkLst>
          <pc:docMk/>
          <pc:sldMk cId="0" sldId="259"/>
        </pc:sldMkLst>
        <pc:graphicFrameChg chg="modGraphic">
          <ac:chgData name="Andrew Winter" userId="94f6e456-885d-4f27-97a3-c900d05157cc" providerId="ADAL" clId="{D94130D2-E33C-40F4-9EED-756FC4ECA473}" dt="2026-10-13T15:11:55.988" v="375" actId="14100"/>
          <ac:graphicFrameMkLst>
            <pc:docMk/>
            <pc:sldMk cId="0" sldId="259"/>
            <ac:graphicFrameMk id="5" creationId="{AD099B88-5FF7-41FD-9A0D-A3A59642F577}"/>
          </ac:graphicFrameMkLst>
        </pc:graphicFrameChg>
      </pc:sldChg>
      <pc:sldChg chg="modSp mod">
        <pc:chgData name="Andrew Winter" userId="94f6e456-885d-4f27-97a3-c900d05157cc" providerId="ADAL" clId="{D94130D2-E33C-40F4-9EED-756FC4ECA473}" dt="2026-10-13T15:20:21.713" v="425" actId="6549"/>
        <pc:sldMkLst>
          <pc:docMk/>
          <pc:sldMk cId="1815679609" sldId="260"/>
        </pc:sldMkLst>
        <pc:spChg chg="mod">
          <ac:chgData name="Andrew Winter" userId="94f6e456-885d-4f27-97a3-c900d05157cc" providerId="ADAL" clId="{D94130D2-E33C-40F4-9EED-756FC4ECA473}" dt="2026-10-13T15:20:21.713" v="425" actId="6549"/>
          <ac:spMkLst>
            <pc:docMk/>
            <pc:sldMk cId="1815679609" sldId="260"/>
            <ac:spMk id="3" creationId="{53314D40-7DD9-417C-AF71-BF0DA9919D75}"/>
          </ac:spMkLst>
        </pc:spChg>
      </pc:sldChg>
      <pc:sldChg chg="modSp mod">
        <pc:chgData name="Andrew Winter" userId="94f6e456-885d-4f27-97a3-c900d05157cc" providerId="ADAL" clId="{D94130D2-E33C-40F4-9EED-756FC4ECA473}" dt="2026-10-13T15:17:57.519" v="419" actId="20577"/>
        <pc:sldMkLst>
          <pc:docMk/>
          <pc:sldMk cId="3258295150" sldId="286"/>
        </pc:sldMkLst>
        <pc:spChg chg="mod">
          <ac:chgData name="Andrew Winter" userId="94f6e456-885d-4f27-97a3-c900d05157cc" providerId="ADAL" clId="{D94130D2-E33C-40F4-9EED-756FC4ECA473}" dt="2026-10-13T15:17:57.519" v="419" actId="20577"/>
          <ac:spMkLst>
            <pc:docMk/>
            <pc:sldMk cId="3258295150" sldId="286"/>
            <ac:spMk id="3" creationId="{00000000-0000-0000-0000-000000000000}"/>
          </ac:spMkLst>
        </pc:spChg>
      </pc:sldChg>
      <pc:sldChg chg="modSp mod">
        <pc:chgData name="Andrew Winter" userId="94f6e456-885d-4f27-97a3-c900d05157cc" providerId="ADAL" clId="{D94130D2-E33C-40F4-9EED-756FC4ECA473}" dt="2026-10-13T15:15:29.966" v="381" actId="20577"/>
        <pc:sldMkLst>
          <pc:docMk/>
          <pc:sldMk cId="591266918" sldId="301"/>
        </pc:sldMkLst>
        <pc:spChg chg="mod">
          <ac:chgData name="Andrew Winter" userId="94f6e456-885d-4f27-97a3-c900d05157cc" providerId="ADAL" clId="{D94130D2-E33C-40F4-9EED-756FC4ECA473}" dt="2026-10-13T15:15:29.966" v="381" actId="20577"/>
          <ac:spMkLst>
            <pc:docMk/>
            <pc:sldMk cId="591266918" sldId="301"/>
            <ac:spMk id="4" creationId="{00000000-0000-0000-0000-000000000000}"/>
          </ac:spMkLst>
        </pc:spChg>
      </pc:sldChg>
      <pc:sldChg chg="add">
        <pc:chgData name="Andrew Winter" userId="94f6e456-885d-4f27-97a3-c900d05157cc" providerId="ADAL" clId="{D94130D2-E33C-40F4-9EED-756FC4ECA473}" dt="2026-10-13T15:04:08.443" v="2"/>
        <pc:sldMkLst>
          <pc:docMk/>
          <pc:sldMk cId="1883959736" sldId="337"/>
        </pc:sldMkLst>
      </pc:sldChg>
      <pc:sldChg chg="modSp mod">
        <pc:chgData name="Andrew Winter" userId="94f6e456-885d-4f27-97a3-c900d05157cc" providerId="ADAL" clId="{D94130D2-E33C-40F4-9EED-756FC4ECA473}" dt="2026-10-13T15:19:29.245" v="423" actId="27636"/>
        <pc:sldMkLst>
          <pc:docMk/>
          <pc:sldMk cId="1676246931" sldId="756"/>
        </pc:sldMkLst>
        <pc:spChg chg="mod">
          <ac:chgData name="Andrew Winter" userId="94f6e456-885d-4f27-97a3-c900d05157cc" providerId="ADAL" clId="{D94130D2-E33C-40F4-9EED-756FC4ECA473}" dt="2026-10-13T15:19:29.245" v="423" actId="27636"/>
          <ac:spMkLst>
            <pc:docMk/>
            <pc:sldMk cId="1676246931" sldId="756"/>
            <ac:spMk id="3" creationId="{5B00BD65-DAF1-434F-79EE-19D0B9AF7120}"/>
          </ac:spMkLst>
        </pc:spChg>
      </pc:sldChg>
      <pc:sldChg chg="modSp mod">
        <pc:chgData name="Andrew Winter" userId="94f6e456-885d-4f27-97a3-c900d05157cc" providerId="ADAL" clId="{D94130D2-E33C-40F4-9EED-756FC4ECA473}" dt="2026-10-13T15:14:31.347" v="377" actId="27636"/>
        <pc:sldMkLst>
          <pc:docMk/>
          <pc:sldMk cId="404190818" sldId="761"/>
        </pc:sldMkLst>
        <pc:spChg chg="mod">
          <ac:chgData name="Andrew Winter" userId="94f6e456-885d-4f27-97a3-c900d05157cc" providerId="ADAL" clId="{D94130D2-E33C-40F4-9EED-756FC4ECA473}" dt="2026-10-13T15:14:31.347" v="377" actId="27636"/>
          <ac:spMkLst>
            <pc:docMk/>
            <pc:sldMk cId="404190818" sldId="761"/>
            <ac:spMk id="3" creationId="{80E65D24-F72B-2C12-258C-99FC2DF491A6}"/>
          </ac:spMkLst>
        </pc:spChg>
      </pc:sldChg>
      <pc:sldChg chg="del">
        <pc:chgData name="Andrew Winter" userId="94f6e456-885d-4f27-97a3-c900d05157cc" providerId="ADAL" clId="{D94130D2-E33C-40F4-9EED-756FC4ECA473}" dt="2026-10-13T15:03:47.987" v="1" actId="47"/>
        <pc:sldMkLst>
          <pc:docMk/>
          <pc:sldMk cId="3242953529" sldId="778"/>
        </pc:sldMkLst>
      </pc:sldChg>
      <pc:sldChg chg="modSp mod">
        <pc:chgData name="Andrew Winter" userId="94f6e456-885d-4f27-97a3-c900d05157cc" providerId="ADAL" clId="{D94130D2-E33C-40F4-9EED-756FC4ECA473}" dt="2026-10-13T15:17:01.463" v="397" actId="20577"/>
        <pc:sldMkLst>
          <pc:docMk/>
          <pc:sldMk cId="2855835656" sldId="813"/>
        </pc:sldMkLst>
        <pc:spChg chg="mod">
          <ac:chgData name="Andrew Winter" userId="94f6e456-885d-4f27-97a3-c900d05157cc" providerId="ADAL" clId="{D94130D2-E33C-40F4-9EED-756FC4ECA473}" dt="2026-10-13T15:17:01.463" v="397" actId="20577"/>
          <ac:spMkLst>
            <pc:docMk/>
            <pc:sldMk cId="2855835656" sldId="813"/>
            <ac:spMk id="3" creationId="{9C4533E7-9DEF-45B1-ADCA-0BA33729D1C0}"/>
          </ac:spMkLst>
        </pc:spChg>
      </pc:sldChg>
      <pc:sldChg chg="del">
        <pc:chgData name="Andrew Winter" userId="94f6e456-885d-4f27-97a3-c900d05157cc" providerId="ADAL" clId="{D94130D2-E33C-40F4-9EED-756FC4ECA473}" dt="2026-10-13T15:04:10.510" v="3" actId="47"/>
        <pc:sldMkLst>
          <pc:docMk/>
          <pc:sldMk cId="3994020151" sldId="814"/>
        </pc:sldMkLst>
      </pc:sldChg>
      <pc:sldChg chg="add">
        <pc:chgData name="Andrew Winter" userId="94f6e456-885d-4f27-97a3-c900d05157cc" providerId="ADAL" clId="{D94130D2-E33C-40F4-9EED-756FC4ECA473}" dt="2026-10-13T15:03:43.066" v="0"/>
        <pc:sldMkLst>
          <pc:docMk/>
          <pc:sldMk cId="1474634676" sldId="835"/>
        </pc:sldMkLst>
      </pc:sldChg>
    </pc:docChg>
  </pc:docChgLst>
  <pc:docChgLst>
    <pc:chgData name="Andrew Winter" userId="94f6e456-885d-4f27-97a3-c900d05157cc" providerId="ADAL" clId="{FCA07EA5-5B4A-4295-87BB-664AD296AA5D}"/>
    <pc:docChg chg="modSld">
      <pc:chgData name="Andrew Winter" userId="94f6e456-885d-4f27-97a3-c900d05157cc" providerId="ADAL" clId="{FCA07EA5-5B4A-4295-87BB-664AD296AA5D}" dt="2026-10-14T14:34:35.241" v="9" actId="20577"/>
      <pc:docMkLst>
        <pc:docMk/>
      </pc:docMkLst>
      <pc:sldChg chg="modSp mod">
        <pc:chgData name="Andrew Winter" userId="94f6e456-885d-4f27-97a3-c900d05157cc" providerId="ADAL" clId="{FCA07EA5-5B4A-4295-87BB-664AD296AA5D}" dt="2026-10-14T14:34:35.241" v="9" actId="20577"/>
        <pc:sldMkLst>
          <pc:docMk/>
          <pc:sldMk cId="0" sldId="270"/>
        </pc:sldMkLst>
        <pc:spChg chg="mod">
          <ac:chgData name="Andrew Winter" userId="94f6e456-885d-4f27-97a3-c900d05157cc" providerId="ADAL" clId="{FCA07EA5-5B4A-4295-87BB-664AD296AA5D}" dt="2026-10-14T14:34:35.241" v="9" actId="20577"/>
          <ac:spMkLst>
            <pc:docMk/>
            <pc:sldMk cId="0" sldId="270"/>
            <ac:spMk id="2" creationId="{00000000-0000-0000-0000-000000000000}"/>
          </ac:spMkLst>
        </pc:spChg>
      </pc:sldChg>
    </pc:docChg>
  </pc:docChgLst>
  <pc:docChgLst>
    <pc:chgData name="Andrew Winter" userId="S::awi@trinity.cumbria.sch.uk::94f6e456-885d-4f27-97a3-c900d05157cc" providerId="AD" clId="Web-{381AF890-A5AC-AFD1-0C22-53C4BE8544BE}"/>
    <pc:docChg chg="delSld">
      <pc:chgData name="Andrew Winter" userId="S::awi@trinity.cumbria.sch.uk::94f6e456-885d-4f27-97a3-c900d05157cc" providerId="AD" clId="Web-{381AF890-A5AC-AFD1-0C22-53C4BE8544BE}" dt="2026-10-15T06:39:48.238" v="0"/>
      <pc:docMkLst>
        <pc:docMk/>
      </pc:docMkLst>
      <pc:sldChg chg="del">
        <pc:chgData name="Andrew Winter" userId="S::awi@trinity.cumbria.sch.uk::94f6e456-885d-4f27-97a3-c900d05157cc" providerId="AD" clId="Web-{381AF890-A5AC-AFD1-0C22-53C4BE8544BE}" dt="2026-10-15T06:39:48.238" v="0"/>
        <pc:sldMkLst>
          <pc:docMk/>
          <pc:sldMk cId="1474634676" sldId="83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BF181B9A-D651-489A-A67A-782B25D00F0C}" type="datetimeFigureOut">
              <a:rPr lang="en-GB" smtClean="0"/>
              <a:t>14/10/2026</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BB6FABB-822F-4576-AF97-2DE9A1D7D7D8}" type="slidenum">
              <a:rPr lang="en-GB" smtClean="0"/>
              <a:t>‹#›</a:t>
            </a:fld>
            <a:endParaRPr lang="en-GB"/>
          </a:p>
        </p:txBody>
      </p:sp>
    </p:spTree>
    <p:extLst>
      <p:ext uri="{BB962C8B-B14F-4D97-AF65-F5344CB8AC3E}">
        <p14:creationId xmlns:p14="http://schemas.microsoft.com/office/powerpoint/2010/main" val="251832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F1A25-8E0A-4A67-97F6-C10E5A7F2728}" type="slidenum">
              <a:rPr lang="en-GB" smtClean="0"/>
              <a:pPr/>
              <a:t>‹#›</a:t>
            </a:fld>
            <a:endParaRPr lang="en-GB"/>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F1A25-8E0A-4A67-97F6-C10E5A7F272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F1A25-8E0A-4A67-97F6-C10E5A7F2728}"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CF1A25-8E0A-4A67-97F6-C10E5A7F272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5CF1A25-8E0A-4A67-97F6-C10E5A7F272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5CF1A25-8E0A-4A67-97F6-C10E5A7F272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5CF1A25-8E0A-4A67-97F6-C10E5A7F272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CF1A25-8E0A-4A67-97F6-C10E5A7F2728}" type="slidenum">
              <a:rPr lang="en-GB" smtClean="0"/>
              <a:pPr/>
              <a:t>‹#›</a:t>
            </a:fld>
            <a:endParaRPr lang="en-GB"/>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657D95B7-D284-4831-8E95-14256CC82D79}" type="datetimeFigureOut">
              <a:rPr lang="en-GB" smtClean="0"/>
              <a:pPr/>
              <a:t>14/10/2026</a:t>
            </a:fld>
            <a:endParaRPr lang="en-GB"/>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GB"/>
          </a:p>
        </p:txBody>
      </p:sp>
      <p:sp>
        <p:nvSpPr>
          <p:cNvPr id="7" name="Slide Number Placeholder 6"/>
          <p:cNvSpPr>
            <a:spLocks noGrp="1"/>
          </p:cNvSpPr>
          <p:nvPr>
            <p:ph type="sldNum" sz="quarter" idx="12"/>
          </p:nvPr>
        </p:nvSpPr>
        <p:spPr>
          <a:xfrm>
            <a:off x="8339328" y="1170432"/>
            <a:ext cx="733864" cy="201168"/>
          </a:xfrm>
        </p:spPr>
        <p:txBody>
          <a:bodyPr/>
          <a:lstStyle/>
          <a:p>
            <a:fld id="{E5CF1A25-8E0A-4A67-97F6-C10E5A7F2728}"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F1A25-8E0A-4A67-97F6-C10E5A7F272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5" name="Footer Placeholder 4"/>
          <p:cNvSpPr>
            <a:spLocks noGrp="1"/>
          </p:cNvSpPr>
          <p:nvPr>
            <p:ph type="ftr" sz="quarter" idx="11"/>
          </p:nvPr>
        </p:nvSpPr>
        <p:spPr>
          <a:xfrm>
            <a:off x="2640597" y="6377459"/>
            <a:ext cx="3836404" cy="365125"/>
          </a:xfrm>
        </p:spPr>
        <p:txBody>
          <a:bodyPr/>
          <a:lstStyle/>
          <a:p>
            <a:endParaRPr lang="en-GB"/>
          </a:p>
        </p:txBody>
      </p:sp>
      <p:sp>
        <p:nvSpPr>
          <p:cNvPr id="6" name="Slide Number Placeholder 5"/>
          <p:cNvSpPr>
            <a:spLocks noGrp="1"/>
          </p:cNvSpPr>
          <p:nvPr>
            <p:ph type="sldNum" sz="quarter" idx="12"/>
          </p:nvPr>
        </p:nvSpPr>
        <p:spPr/>
        <p:txBody>
          <a:bodyPr/>
          <a:lstStyle/>
          <a:p>
            <a:fld id="{E5CF1A25-8E0A-4A67-97F6-C10E5A7F2728}"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12" descr="cross.png"/>
          <p:cNvPicPr>
            <a:picLocks noChangeAspect="1"/>
          </p:cNvPicPr>
          <p:nvPr/>
        </p:nvPicPr>
        <p:blipFill>
          <a:blip r:embed="rId3" cstate="print"/>
          <a:srcRect/>
          <a:stretch>
            <a:fillRect/>
          </a:stretch>
        </p:blipFill>
        <p:spPr bwMode="auto">
          <a:xfrm>
            <a:off x="6011863" y="3357563"/>
            <a:ext cx="1800225" cy="1674812"/>
          </a:xfrm>
          <a:prstGeom prst="rect">
            <a:avLst/>
          </a:prstGeom>
          <a:noFill/>
          <a:ln w="9525">
            <a:noFill/>
            <a:miter lim="800000"/>
            <a:headEnd/>
            <a:tailEnd/>
          </a:ln>
        </p:spPr>
      </p:pic>
      <p:sp>
        <p:nvSpPr>
          <p:cNvPr id="2" name="Title 1"/>
          <p:cNvSpPr>
            <a:spLocks noGrp="1"/>
          </p:cNvSpPr>
          <p:nvPr>
            <p:ph type="ctrTitle"/>
          </p:nvPr>
        </p:nvSpPr>
        <p:spPr>
          <a:xfrm>
            <a:off x="685800" y="3355848"/>
            <a:ext cx="5038328" cy="1673352"/>
          </a:xfrm>
        </p:spPr>
        <p:txBody>
          <a:bodyPr tIns="0" bIns="0" anchor="t"/>
          <a:lstStyle>
            <a:lvl1pPr algn="l">
              <a:defRPr sz="4700" b="1"/>
            </a:lvl1pPr>
            <a:extLst/>
          </a:lstStyle>
          <a:p>
            <a:r>
              <a:rPr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a:t>Click to edit Master subtitle style</a:t>
            </a:r>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42973B88-DB0A-4454-B548-A6B53EC238E6}" type="slidenum">
              <a:rPr lang="en-GB"/>
              <a:pPr>
                <a:defRPr/>
              </a:pPr>
              <a:t>‹#›</a:t>
            </a:fld>
            <a:endParaRPr lang="en-GB"/>
          </a:p>
        </p:txBody>
      </p:sp>
    </p:spTree>
    <p:extLst>
      <p:ext uri="{BB962C8B-B14F-4D97-AF65-F5344CB8AC3E}">
        <p14:creationId xmlns:p14="http://schemas.microsoft.com/office/powerpoint/2010/main" val="3224708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0" descr="cross.png"/>
          <p:cNvPicPr>
            <a:picLocks noChangeAspect="1"/>
          </p:cNvPicPr>
          <p:nvPr/>
        </p:nvPicPr>
        <p:blipFill>
          <a:blip r:embed="rId2" cstate="print"/>
          <a:srcRect/>
          <a:stretch>
            <a:fillRect/>
          </a:stretch>
        </p:blipFill>
        <p:spPr bwMode="auto">
          <a:xfrm>
            <a:off x="8388350" y="508000"/>
            <a:ext cx="596900" cy="546100"/>
          </a:xfrm>
          <a:prstGeom prst="rect">
            <a:avLst/>
          </a:prstGeom>
          <a:noFill/>
          <a:ln w="9525">
            <a:noFill/>
            <a:miter lim="800000"/>
            <a:headEnd/>
            <a:tailEnd/>
          </a:ln>
        </p:spPr>
      </p:pic>
      <p:sp>
        <p:nvSpPr>
          <p:cNvPr id="2" name="Title 1"/>
          <p:cNvSpPr>
            <a:spLocks noGrp="1"/>
          </p:cNvSpPr>
          <p:nvPr>
            <p:ph type="title"/>
          </p:nvPr>
        </p:nvSpPr>
        <p:spPr>
          <a:xfrm>
            <a:off x="457200" y="155448"/>
            <a:ext cx="7859216"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E1F8AE3-FD30-435A-B4B0-1617CD32B25E}" type="slidenum">
              <a:rPr lang="en-GB"/>
              <a:pPr>
                <a:defRPr/>
              </a:pPr>
              <a:t>‹#›</a:t>
            </a:fld>
            <a:endParaRPr lang="en-GB"/>
          </a:p>
        </p:txBody>
      </p:sp>
    </p:spTree>
    <p:extLst>
      <p:ext uri="{BB962C8B-B14F-4D97-AF65-F5344CB8AC3E}">
        <p14:creationId xmlns:p14="http://schemas.microsoft.com/office/powerpoint/2010/main" val="1935235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12" descr="cross.png"/>
          <p:cNvPicPr>
            <a:picLocks noChangeAspect="1"/>
          </p:cNvPicPr>
          <p:nvPr/>
        </p:nvPicPr>
        <p:blipFill>
          <a:blip r:embed="rId3" cstate="print"/>
          <a:srcRect/>
          <a:stretch>
            <a:fillRect/>
          </a:stretch>
        </p:blipFill>
        <p:spPr bwMode="auto">
          <a:xfrm>
            <a:off x="7380288" y="115888"/>
            <a:ext cx="1728787" cy="1609725"/>
          </a:xfrm>
          <a:prstGeom prst="rect">
            <a:avLst/>
          </a:prstGeom>
          <a:noFill/>
          <a:ln w="9525">
            <a:noFill/>
            <a:miter lim="800000"/>
            <a:headEnd/>
            <a:tailEnd/>
          </a:ln>
        </p:spPr>
      </p:pic>
      <p:sp>
        <p:nvSpPr>
          <p:cNvPr id="2" name="Title 1"/>
          <p:cNvSpPr>
            <a:spLocks noGrp="1"/>
          </p:cNvSpPr>
          <p:nvPr>
            <p:ph type="title"/>
          </p:nvPr>
        </p:nvSpPr>
        <p:spPr>
          <a:xfrm>
            <a:off x="749808" y="118872"/>
            <a:ext cx="6558496" cy="1636776"/>
          </a:xfrm>
        </p:spPr>
        <p:txBody>
          <a:bodyPr tIns="0" rIns="91440" bIns="0" anchor="b"/>
          <a:lstStyle>
            <a:lvl1pPr algn="l">
              <a:defRPr sz="4700" b="1" cap="none" baseline="0"/>
            </a:lvl1pPr>
            <a:extLst/>
          </a:lstStyle>
          <a:p>
            <a:r>
              <a:rPr lang="en-US"/>
              <a:t>Click to edit Master title style</a:t>
            </a:r>
          </a:p>
        </p:txBody>
      </p:sp>
      <p:sp>
        <p:nvSpPr>
          <p:cNvPr id="3" name="Text Placeholder 2"/>
          <p:cNvSpPr>
            <a:spLocks noGrp="1"/>
          </p:cNvSpPr>
          <p:nvPr>
            <p:ph type="body" idx="1"/>
          </p:nvPr>
        </p:nvSpPr>
        <p:spPr>
          <a:xfrm>
            <a:off x="740664" y="1828800"/>
            <a:ext cx="6567640"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a:t>Click to edit Master text styles</a:t>
            </a:r>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09D4A118-DC2D-421C-B9C8-486E7B36CAAC}" type="slidenum">
              <a:rPr lang="en-GB"/>
              <a:pPr>
                <a:defRPr/>
              </a:pPr>
              <a:t>‹#›</a:t>
            </a:fld>
            <a:endParaRPr lang="en-GB"/>
          </a:p>
        </p:txBody>
      </p:sp>
    </p:spTree>
    <p:extLst>
      <p:ext uri="{BB962C8B-B14F-4D97-AF65-F5344CB8AC3E}">
        <p14:creationId xmlns:p14="http://schemas.microsoft.com/office/powerpoint/2010/main" val="3957199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10" descr="cross.png"/>
          <p:cNvPicPr>
            <a:picLocks noChangeAspect="1"/>
          </p:cNvPicPr>
          <p:nvPr/>
        </p:nvPicPr>
        <p:blipFill>
          <a:blip r:embed="rId2" cstate="print"/>
          <a:srcRect/>
          <a:stretch>
            <a:fillRect/>
          </a:stretch>
        </p:blipFill>
        <p:spPr bwMode="auto">
          <a:xfrm>
            <a:off x="8388350" y="508000"/>
            <a:ext cx="596900" cy="546100"/>
          </a:xfrm>
          <a:prstGeom prst="rect">
            <a:avLst/>
          </a:prstGeom>
          <a:noFill/>
          <a:ln w="9525">
            <a:noFill/>
            <a:miter lim="800000"/>
            <a:headEnd/>
            <a:tailEnd/>
          </a:ln>
        </p:spPr>
      </p:pic>
      <p:sp>
        <p:nvSpPr>
          <p:cNvPr id="2" name="Title 1"/>
          <p:cNvSpPr>
            <a:spLocks noGrp="1"/>
          </p:cNvSpPr>
          <p:nvPr>
            <p:ph type="title"/>
          </p:nvPr>
        </p:nvSpPr>
        <p:spPr>
          <a:xfrm>
            <a:off x="457200" y="152400"/>
            <a:ext cx="7859216" cy="1251062"/>
          </a:xfrm>
        </p:spPr>
        <p:txBody>
          <a:bodyPr/>
          <a:lstStyle/>
          <a:p>
            <a:r>
              <a:rPr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pPr>
              <a:defRPr/>
            </a:pPr>
            <a:endParaRPr lang="en-GB"/>
          </a:p>
        </p:txBody>
      </p:sp>
      <p:sp>
        <p:nvSpPr>
          <p:cNvPr id="7" name="Footer Placeholder 5"/>
          <p:cNvSpPr>
            <a:spLocks noGrp="1"/>
          </p:cNvSpPr>
          <p:nvPr>
            <p:ph type="ftr" sz="quarter" idx="11"/>
          </p:nvPr>
        </p:nvSpPr>
        <p:spPr/>
        <p:txBody>
          <a:bodyPr/>
          <a:lstStyle>
            <a:lvl1pPr>
              <a:defRPr/>
            </a:lvl1pPr>
          </a:lstStyle>
          <a:p>
            <a:pPr>
              <a:defRPr/>
            </a:pPr>
            <a:endParaRPr lang="en-GB"/>
          </a:p>
        </p:txBody>
      </p:sp>
      <p:sp>
        <p:nvSpPr>
          <p:cNvPr id="8" name="Slide Number Placeholder 6"/>
          <p:cNvSpPr>
            <a:spLocks noGrp="1"/>
          </p:cNvSpPr>
          <p:nvPr>
            <p:ph type="sldNum" sz="quarter" idx="12"/>
          </p:nvPr>
        </p:nvSpPr>
        <p:spPr/>
        <p:txBody>
          <a:bodyPr/>
          <a:lstStyle>
            <a:lvl1pPr>
              <a:defRPr/>
            </a:lvl1pPr>
          </a:lstStyle>
          <a:p>
            <a:pPr>
              <a:defRPr/>
            </a:pPr>
            <a:fld id="{E290CBDD-A75C-48CD-9B5D-AFB62385C2F5}" type="slidenum">
              <a:rPr lang="en-GB"/>
              <a:pPr>
                <a:defRPr/>
              </a:pPr>
              <a:t>‹#›</a:t>
            </a:fld>
            <a:endParaRPr lang="en-GB"/>
          </a:p>
        </p:txBody>
      </p:sp>
    </p:spTree>
    <p:extLst>
      <p:ext uri="{BB962C8B-B14F-4D97-AF65-F5344CB8AC3E}">
        <p14:creationId xmlns:p14="http://schemas.microsoft.com/office/powerpoint/2010/main" val="4108129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10" descr="cross.png"/>
          <p:cNvPicPr>
            <a:picLocks noChangeAspect="1"/>
          </p:cNvPicPr>
          <p:nvPr/>
        </p:nvPicPr>
        <p:blipFill>
          <a:blip r:embed="rId2" cstate="print"/>
          <a:srcRect/>
          <a:stretch>
            <a:fillRect/>
          </a:stretch>
        </p:blipFill>
        <p:spPr bwMode="auto">
          <a:xfrm>
            <a:off x="8388350" y="508000"/>
            <a:ext cx="596900" cy="546100"/>
          </a:xfrm>
          <a:prstGeom prst="rect">
            <a:avLst/>
          </a:prstGeom>
          <a:noFill/>
          <a:ln w="9525">
            <a:noFill/>
            <a:miter lim="800000"/>
            <a:headEnd/>
            <a:tailEnd/>
          </a:ln>
        </p:spPr>
      </p:pic>
      <p:sp>
        <p:nvSpPr>
          <p:cNvPr id="2" name="Title 1"/>
          <p:cNvSpPr>
            <a:spLocks noGrp="1"/>
          </p:cNvSpPr>
          <p:nvPr>
            <p:ph type="title"/>
          </p:nvPr>
        </p:nvSpPr>
        <p:spPr>
          <a:xfrm>
            <a:off x="457200" y="152400"/>
            <a:ext cx="7787208" cy="1251062"/>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p:txBody>
          <a:bodyPr/>
          <a:lstStyle>
            <a:lvl1pPr>
              <a:defRPr/>
            </a:lvl1pPr>
          </a:lstStyle>
          <a:p>
            <a:pPr>
              <a:defRPr/>
            </a:pPr>
            <a:endParaRPr lang="en-GB"/>
          </a:p>
        </p:txBody>
      </p:sp>
      <p:sp>
        <p:nvSpPr>
          <p:cNvPr id="9" name="Footer Placeholder 7"/>
          <p:cNvSpPr>
            <a:spLocks noGrp="1"/>
          </p:cNvSpPr>
          <p:nvPr>
            <p:ph type="ftr" sz="quarter" idx="11"/>
          </p:nvPr>
        </p:nvSpPr>
        <p:spPr/>
        <p:txBody>
          <a:bodyPr/>
          <a:lstStyle>
            <a:lvl1pPr>
              <a:defRPr/>
            </a:lvl1pPr>
          </a:lstStyle>
          <a:p>
            <a:pPr>
              <a:defRPr/>
            </a:pPr>
            <a:endParaRPr lang="en-GB"/>
          </a:p>
        </p:txBody>
      </p:sp>
      <p:sp>
        <p:nvSpPr>
          <p:cNvPr id="10" name="Slide Number Placeholder 8"/>
          <p:cNvSpPr>
            <a:spLocks noGrp="1"/>
          </p:cNvSpPr>
          <p:nvPr>
            <p:ph type="sldNum" sz="quarter" idx="12"/>
          </p:nvPr>
        </p:nvSpPr>
        <p:spPr/>
        <p:txBody>
          <a:bodyPr/>
          <a:lstStyle>
            <a:lvl1pPr>
              <a:defRPr/>
            </a:lvl1pPr>
          </a:lstStyle>
          <a:p>
            <a:pPr>
              <a:defRPr/>
            </a:pPr>
            <a:fld id="{F0E653DB-BB2A-4B89-A9E2-BE22AA37DDEB}" type="slidenum">
              <a:rPr lang="en-GB"/>
              <a:pPr>
                <a:defRPr/>
              </a:pPr>
              <a:t>‹#›</a:t>
            </a:fld>
            <a:endParaRPr lang="en-GB"/>
          </a:p>
        </p:txBody>
      </p:sp>
    </p:spTree>
    <p:extLst>
      <p:ext uri="{BB962C8B-B14F-4D97-AF65-F5344CB8AC3E}">
        <p14:creationId xmlns:p14="http://schemas.microsoft.com/office/powerpoint/2010/main" val="3095725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10" descr="cross.png"/>
          <p:cNvPicPr>
            <a:picLocks noChangeAspect="1"/>
          </p:cNvPicPr>
          <p:nvPr/>
        </p:nvPicPr>
        <p:blipFill>
          <a:blip r:embed="rId2" cstate="print"/>
          <a:srcRect/>
          <a:stretch>
            <a:fillRect/>
          </a:stretch>
        </p:blipFill>
        <p:spPr bwMode="auto">
          <a:xfrm>
            <a:off x="8388350" y="508000"/>
            <a:ext cx="596900" cy="546100"/>
          </a:xfrm>
          <a:prstGeom prst="rect">
            <a:avLst/>
          </a:prstGeom>
          <a:noFill/>
          <a:ln w="9525">
            <a:noFill/>
            <a:miter lim="800000"/>
            <a:headEnd/>
            <a:tailEnd/>
          </a:ln>
        </p:spPr>
      </p:pic>
      <p:sp>
        <p:nvSpPr>
          <p:cNvPr id="2" name="Title 1"/>
          <p:cNvSpPr>
            <a:spLocks noGrp="1"/>
          </p:cNvSpPr>
          <p:nvPr>
            <p:ph type="title"/>
          </p:nvPr>
        </p:nvSpPr>
        <p:spPr>
          <a:xfrm>
            <a:off x="457200" y="152400"/>
            <a:ext cx="7859216" cy="1251062"/>
          </a:xfrm>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pPr>
              <a:defRPr/>
            </a:pPr>
            <a:endParaRPr lang="en-GB"/>
          </a:p>
        </p:txBody>
      </p:sp>
      <p:sp>
        <p:nvSpPr>
          <p:cNvPr id="5" name="Footer Placeholder 3"/>
          <p:cNvSpPr>
            <a:spLocks noGrp="1"/>
          </p:cNvSpPr>
          <p:nvPr>
            <p:ph type="ftr" sz="quarter" idx="11"/>
          </p:nvPr>
        </p:nvSpPr>
        <p:spPr/>
        <p:txBody>
          <a:bodyPr/>
          <a:lstStyle>
            <a:lvl1pPr>
              <a:defRPr/>
            </a:lvl1pPr>
          </a:lstStyle>
          <a:p>
            <a:pPr>
              <a:defRPr/>
            </a:pPr>
            <a:endParaRPr lang="en-GB"/>
          </a:p>
        </p:txBody>
      </p:sp>
      <p:sp>
        <p:nvSpPr>
          <p:cNvPr id="6" name="Slide Number Placeholder 4"/>
          <p:cNvSpPr>
            <a:spLocks noGrp="1"/>
          </p:cNvSpPr>
          <p:nvPr>
            <p:ph type="sldNum" sz="quarter" idx="12"/>
          </p:nvPr>
        </p:nvSpPr>
        <p:spPr/>
        <p:txBody>
          <a:bodyPr/>
          <a:lstStyle>
            <a:lvl1pPr>
              <a:defRPr/>
            </a:lvl1pPr>
          </a:lstStyle>
          <a:p>
            <a:pPr>
              <a:defRPr/>
            </a:pPr>
            <a:fld id="{7FED2952-EE88-46F2-A8A6-A3AEA6057F98}" type="slidenum">
              <a:rPr lang="en-GB"/>
              <a:pPr>
                <a:defRPr/>
              </a:pPr>
              <a:t>‹#›</a:t>
            </a:fld>
            <a:endParaRPr lang="en-GB"/>
          </a:p>
        </p:txBody>
      </p:sp>
    </p:spTree>
    <p:extLst>
      <p:ext uri="{BB962C8B-B14F-4D97-AF65-F5344CB8AC3E}">
        <p14:creationId xmlns:p14="http://schemas.microsoft.com/office/powerpoint/2010/main" val="1306631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GB"/>
          </a:p>
        </p:txBody>
      </p:sp>
      <p:sp>
        <p:nvSpPr>
          <p:cNvPr id="3" name="Footer Placeholder 2"/>
          <p:cNvSpPr>
            <a:spLocks noGrp="1"/>
          </p:cNvSpPr>
          <p:nvPr>
            <p:ph type="ftr" sz="quarter" idx="11"/>
          </p:nvPr>
        </p:nvSpPr>
        <p:spPr/>
        <p:txBody>
          <a:bodyPr/>
          <a:lstStyle>
            <a:lvl1pPr>
              <a:defRPr/>
            </a:lvl1pPr>
          </a:lstStyle>
          <a:p>
            <a:pPr>
              <a:defRPr/>
            </a:pPr>
            <a:endParaRPr lang="en-GB"/>
          </a:p>
        </p:txBody>
      </p:sp>
      <p:sp>
        <p:nvSpPr>
          <p:cNvPr id="4" name="Slide Number Placeholder 3"/>
          <p:cNvSpPr>
            <a:spLocks noGrp="1"/>
          </p:cNvSpPr>
          <p:nvPr>
            <p:ph type="sldNum" sz="quarter" idx="12"/>
          </p:nvPr>
        </p:nvSpPr>
        <p:spPr/>
        <p:txBody>
          <a:bodyPr/>
          <a:lstStyle>
            <a:lvl1pPr>
              <a:defRPr/>
            </a:lvl1pPr>
          </a:lstStyle>
          <a:p>
            <a:pPr>
              <a:defRPr/>
            </a:pPr>
            <a:fld id="{CE91D113-2D17-4556-B1AC-779B44B931E1}" type="slidenum">
              <a:rPr lang="en-GB"/>
              <a:pPr>
                <a:defRPr/>
              </a:pPr>
              <a:t>‹#›</a:t>
            </a:fld>
            <a:endParaRPr lang="en-GB"/>
          </a:p>
        </p:txBody>
      </p:sp>
    </p:spTree>
    <p:extLst>
      <p:ext uri="{BB962C8B-B14F-4D97-AF65-F5344CB8AC3E}">
        <p14:creationId xmlns:p14="http://schemas.microsoft.com/office/powerpoint/2010/main" val="2976598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12" descr="cross.png"/>
          <p:cNvPicPr>
            <a:picLocks noChangeAspect="1"/>
          </p:cNvPicPr>
          <p:nvPr/>
        </p:nvPicPr>
        <p:blipFill>
          <a:blip r:embed="rId2" cstate="print"/>
          <a:srcRect/>
          <a:stretch>
            <a:fillRect/>
          </a:stretch>
        </p:blipFill>
        <p:spPr bwMode="auto">
          <a:xfrm>
            <a:off x="8388350" y="508000"/>
            <a:ext cx="596900" cy="546100"/>
          </a:xfrm>
          <a:prstGeom prst="rect">
            <a:avLst/>
          </a:prstGeom>
          <a:noFill/>
          <a:ln w="9525">
            <a:noFill/>
            <a:miter lim="800000"/>
            <a:headEnd/>
            <a:tailEnd/>
          </a:ln>
        </p:spPr>
      </p:pic>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8" name="Date Placeholder 4"/>
          <p:cNvSpPr>
            <a:spLocks noGrp="1"/>
          </p:cNvSpPr>
          <p:nvPr>
            <p:ph type="dt" sz="half" idx="10"/>
          </p:nvPr>
        </p:nvSpPr>
        <p:spPr/>
        <p:txBody>
          <a:bodyPr/>
          <a:lstStyle>
            <a:lvl1pPr>
              <a:defRPr/>
            </a:lvl1pPr>
          </a:lstStyle>
          <a:p>
            <a:pPr>
              <a:defRPr/>
            </a:pPr>
            <a:endParaRPr lang="en-GB"/>
          </a:p>
        </p:txBody>
      </p:sp>
      <p:sp>
        <p:nvSpPr>
          <p:cNvPr id="9" name="Footer Placeholder 5"/>
          <p:cNvSpPr>
            <a:spLocks noGrp="1"/>
          </p:cNvSpPr>
          <p:nvPr>
            <p:ph type="ftr" sz="quarter" idx="11"/>
          </p:nvPr>
        </p:nvSpPr>
        <p:spPr/>
        <p:txBody>
          <a:bodyPr/>
          <a:lstStyle>
            <a:lvl1pPr>
              <a:defRPr/>
            </a:lvl1pPr>
          </a:lstStyle>
          <a:p>
            <a:pPr>
              <a:defRPr/>
            </a:pPr>
            <a:endParaRPr lang="en-GB"/>
          </a:p>
        </p:txBody>
      </p:sp>
      <p:sp>
        <p:nvSpPr>
          <p:cNvPr id="10" name="Slide Number Placeholder 6"/>
          <p:cNvSpPr>
            <a:spLocks noGrp="1"/>
          </p:cNvSpPr>
          <p:nvPr>
            <p:ph type="sldNum" sz="quarter" idx="12"/>
          </p:nvPr>
        </p:nvSpPr>
        <p:spPr/>
        <p:txBody>
          <a:bodyPr/>
          <a:lstStyle>
            <a:lvl1pPr>
              <a:defRPr/>
            </a:lvl1pPr>
          </a:lstStyle>
          <a:p>
            <a:pPr>
              <a:defRPr/>
            </a:pPr>
            <a:fld id="{9FE90ABD-A618-489C-9EB6-45D58657BADE}" type="slidenum">
              <a:rPr lang="en-GB"/>
              <a:pPr>
                <a:defRPr/>
              </a:pPr>
              <a:t>‹#›</a:t>
            </a:fld>
            <a:endParaRPr lang="en-GB"/>
          </a:p>
        </p:txBody>
      </p:sp>
    </p:spTree>
    <p:extLst>
      <p:ext uri="{BB962C8B-B14F-4D97-AF65-F5344CB8AC3E}">
        <p14:creationId xmlns:p14="http://schemas.microsoft.com/office/powerpoint/2010/main" val="534683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12" descr="cross.png"/>
          <p:cNvPicPr>
            <a:picLocks noChangeAspect="1"/>
          </p:cNvPicPr>
          <p:nvPr/>
        </p:nvPicPr>
        <p:blipFill>
          <a:blip r:embed="rId2" cstate="print"/>
          <a:srcRect/>
          <a:stretch>
            <a:fillRect/>
          </a:stretch>
        </p:blipFill>
        <p:spPr bwMode="auto">
          <a:xfrm>
            <a:off x="8388350" y="508000"/>
            <a:ext cx="596900" cy="546100"/>
          </a:xfrm>
          <a:prstGeom prst="rect">
            <a:avLst/>
          </a:prstGeom>
          <a:noFill/>
          <a:ln w="9525">
            <a:noFill/>
            <a:miter lim="800000"/>
            <a:headEnd/>
            <a:tailEnd/>
          </a:ln>
        </p:spPr>
      </p:pic>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8" name="Date Placeholder 4"/>
          <p:cNvSpPr>
            <a:spLocks noGrp="1"/>
          </p:cNvSpPr>
          <p:nvPr>
            <p:ph type="dt" sz="half" idx="10"/>
          </p:nvPr>
        </p:nvSpPr>
        <p:spPr>
          <a:xfrm>
            <a:off x="165100" y="1169988"/>
            <a:ext cx="2522538" cy="201612"/>
          </a:xfrm>
        </p:spPr>
        <p:txBody>
          <a:bodyPr/>
          <a:lstStyle>
            <a:lvl1pPr>
              <a:defRPr/>
            </a:lvl1pPr>
          </a:lstStyle>
          <a:p>
            <a:pPr>
              <a:defRPr/>
            </a:pPr>
            <a:endParaRPr lang="en-GB"/>
          </a:p>
        </p:txBody>
      </p:sp>
      <p:sp>
        <p:nvSpPr>
          <p:cNvPr id="9"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GB"/>
          </a:p>
        </p:txBody>
      </p:sp>
      <p:sp>
        <p:nvSpPr>
          <p:cNvPr id="10" name="Slide Number Placeholder 6"/>
          <p:cNvSpPr>
            <a:spLocks noGrp="1"/>
          </p:cNvSpPr>
          <p:nvPr>
            <p:ph type="sldNum" sz="quarter" idx="12"/>
          </p:nvPr>
        </p:nvSpPr>
        <p:spPr>
          <a:xfrm>
            <a:off x="8339138" y="1169988"/>
            <a:ext cx="733425" cy="201612"/>
          </a:xfrm>
        </p:spPr>
        <p:txBody>
          <a:bodyPr/>
          <a:lstStyle>
            <a:lvl1pPr>
              <a:defRPr/>
            </a:lvl1pPr>
          </a:lstStyle>
          <a:p>
            <a:pPr>
              <a:defRPr/>
            </a:pPr>
            <a:fld id="{E5761A93-EC26-40D7-B111-82F57C0C6A02}" type="slidenum">
              <a:rPr lang="en-GB"/>
              <a:pPr>
                <a:defRPr/>
              </a:pPr>
              <a:t>‹#›</a:t>
            </a:fld>
            <a:endParaRPr lang="en-GB"/>
          </a:p>
        </p:txBody>
      </p:sp>
    </p:spTree>
    <p:extLst>
      <p:ext uri="{BB962C8B-B14F-4D97-AF65-F5344CB8AC3E}">
        <p14:creationId xmlns:p14="http://schemas.microsoft.com/office/powerpoint/2010/main" val="1234898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10" descr="cross.png"/>
          <p:cNvPicPr>
            <a:picLocks noChangeAspect="1"/>
          </p:cNvPicPr>
          <p:nvPr/>
        </p:nvPicPr>
        <p:blipFill>
          <a:blip r:embed="rId2" cstate="print"/>
          <a:srcRect/>
          <a:stretch>
            <a:fillRect/>
          </a:stretch>
        </p:blipFill>
        <p:spPr bwMode="auto">
          <a:xfrm>
            <a:off x="8388350" y="508000"/>
            <a:ext cx="596900" cy="546100"/>
          </a:xfrm>
          <a:prstGeom prst="rect">
            <a:avLst/>
          </a:prstGeom>
          <a:noFill/>
          <a:ln w="9525">
            <a:noFill/>
            <a:miter lim="800000"/>
            <a:headEnd/>
            <a:tailEnd/>
          </a:ln>
        </p:spPr>
      </p:pic>
      <p:sp>
        <p:nvSpPr>
          <p:cNvPr id="2" name="Title 1"/>
          <p:cNvSpPr>
            <a:spLocks noGrp="1"/>
          </p:cNvSpPr>
          <p:nvPr>
            <p:ph type="title"/>
          </p:nvPr>
        </p:nvSpPr>
        <p:spPr>
          <a:xfrm>
            <a:off x="457200" y="152400"/>
            <a:ext cx="7787208" cy="1251062"/>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7B80294-459A-468C-9379-152176D3E80A}" type="slidenum">
              <a:rPr lang="en-GB"/>
              <a:pPr>
                <a:defRPr/>
              </a:pPr>
              <a:t>‹#›</a:t>
            </a:fld>
            <a:endParaRPr lang="en-GB"/>
          </a:p>
        </p:txBody>
      </p:sp>
    </p:spTree>
    <p:extLst>
      <p:ext uri="{BB962C8B-B14F-4D97-AF65-F5344CB8AC3E}">
        <p14:creationId xmlns:p14="http://schemas.microsoft.com/office/powerpoint/2010/main" val="3516276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12" descr="cross.png"/>
          <p:cNvPicPr>
            <a:picLocks noChangeAspect="1"/>
          </p:cNvPicPr>
          <p:nvPr/>
        </p:nvPicPr>
        <p:blipFill>
          <a:blip r:embed="rId2" cstate="print"/>
          <a:srcRect/>
          <a:stretch>
            <a:fillRect/>
          </a:stretch>
        </p:blipFill>
        <p:spPr bwMode="auto">
          <a:xfrm>
            <a:off x="7524750" y="5876925"/>
            <a:ext cx="596900" cy="546100"/>
          </a:xfrm>
          <a:prstGeom prst="rect">
            <a:avLst/>
          </a:prstGeom>
          <a:noFill/>
          <a:ln w="9525">
            <a:noFill/>
            <a:miter lim="800000"/>
            <a:headEnd/>
            <a:tailEnd/>
          </a:ln>
        </p:spPr>
      </p:pic>
      <p:sp>
        <p:nvSpPr>
          <p:cNvPr id="2" name="Vertical Title 1"/>
          <p:cNvSpPr>
            <a:spLocks noGrp="1"/>
          </p:cNvSpPr>
          <p:nvPr>
            <p:ph type="title" orient="vert"/>
          </p:nvPr>
        </p:nvSpPr>
        <p:spPr>
          <a:xfrm>
            <a:off x="6781800" y="274641"/>
            <a:ext cx="1905000" cy="545861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80B3AA9E-6268-453D-9DD4-B107E948E85F}" type="slidenum">
              <a:rPr lang="en-GB"/>
              <a:pPr>
                <a:defRPr/>
              </a:pPr>
              <a:t>‹#›</a:t>
            </a:fld>
            <a:endParaRPr lang="en-GB"/>
          </a:p>
        </p:txBody>
      </p:sp>
    </p:spTree>
    <p:extLst>
      <p:ext uri="{BB962C8B-B14F-4D97-AF65-F5344CB8AC3E}">
        <p14:creationId xmlns:p14="http://schemas.microsoft.com/office/powerpoint/2010/main" val="22489050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7D95B7-D284-4831-8E95-14256CC82D79}" type="datetimeFigureOut">
              <a:rPr lang="en-GB" smtClean="0"/>
              <a:pPr/>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CF1A25-8E0A-4A67-97F6-C10E5A7F2728}" type="slidenum">
              <a:rPr lang="en-GB" smtClean="0"/>
              <a:pPr/>
              <a:t>‹#›</a:t>
            </a:fld>
            <a:endParaRPr lang="en-GB"/>
          </a:p>
        </p:txBody>
      </p:sp>
    </p:spTree>
    <p:extLst>
      <p:ext uri="{BB962C8B-B14F-4D97-AF65-F5344CB8AC3E}">
        <p14:creationId xmlns:p14="http://schemas.microsoft.com/office/powerpoint/2010/main" val="3381360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48000"/>
                <a:satMod val="300000"/>
              </a:schemeClr>
            </a:gs>
            <a:gs pos="12000">
              <a:schemeClr val="bg2">
                <a:tint val="48000"/>
                <a:satMod val="300000"/>
              </a:schemeClr>
            </a:gs>
            <a:gs pos="20000">
              <a:schemeClr val="bg2">
                <a:tint val="49000"/>
                <a:satMod val="300000"/>
              </a:schemeClr>
            </a:gs>
            <a:gs pos="100000">
              <a:schemeClr val="bg2">
                <a:shade val="30000"/>
              </a:schemeClr>
            </a:gs>
          </a:gsLst>
          <a:path path="circle">
            <a:fillToRect l="10000" t="-25000" r="10000" b="125000"/>
          </a:path>
          <a:tileRect/>
        </a:gra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657D95B7-D284-4831-8E95-14256CC82D79}" type="datetimeFigureOut">
              <a:rPr lang="en-GB" smtClean="0"/>
              <a:pPr/>
              <a:t>14/10/2026</a:t>
            </a:fld>
            <a:endParaRPr lang="en-GB"/>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GB"/>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5CF1A25-8E0A-4A67-97F6-C10E5A7F272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57200" y="152400"/>
            <a:ext cx="7786688"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en-GB"/>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en-GB"/>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017E2707-1F93-4642-9D56-D55A96DEAB73}" type="slidenum">
              <a:rPr lang="en-GB"/>
              <a:pPr>
                <a:defRPr/>
              </a:pPr>
              <a:t>‹#›</a:t>
            </a:fld>
            <a:endParaRPr lang="en-GB"/>
          </a:p>
        </p:txBody>
      </p:sp>
      <p:pic>
        <p:nvPicPr>
          <p:cNvPr id="1033" name="Picture 8" descr="cross.png"/>
          <p:cNvPicPr>
            <a:picLocks noChangeAspect="1"/>
          </p:cNvPicPr>
          <p:nvPr/>
        </p:nvPicPr>
        <p:blipFill>
          <a:blip r:embed="rId13" cstate="print"/>
          <a:srcRect/>
          <a:stretch>
            <a:fillRect/>
          </a:stretch>
        </p:blipFill>
        <p:spPr bwMode="auto">
          <a:xfrm>
            <a:off x="8388350" y="508000"/>
            <a:ext cx="596900" cy="546100"/>
          </a:xfrm>
          <a:prstGeom prst="rect">
            <a:avLst/>
          </a:prstGeom>
          <a:noFill/>
          <a:ln w="9525">
            <a:noFill/>
            <a:miter lim="800000"/>
            <a:headEnd/>
            <a:tailEnd/>
          </a:ln>
        </p:spPr>
      </p:pic>
    </p:spTree>
    <p:extLst>
      <p:ext uri="{BB962C8B-B14F-4D97-AF65-F5344CB8AC3E}">
        <p14:creationId xmlns:p14="http://schemas.microsoft.com/office/powerpoint/2010/main" val="6969478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657D95B7-D284-4831-8E95-14256CC82D79}" type="datetimeFigureOut">
              <a:rPr lang="en-GB" smtClean="0"/>
              <a:pPr/>
              <a:t>14/10/2026</a:t>
            </a:fld>
            <a:endParaRPr lang="en-GB"/>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GB"/>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5CF1A25-8E0A-4A67-97F6-C10E5A7F2728}" type="slidenum">
              <a:rPr lang="en-GB" smtClean="0"/>
              <a:pPr/>
              <a:t>‹#›</a:t>
            </a:fld>
            <a:endParaRPr lang="en-GB"/>
          </a:p>
        </p:txBody>
      </p:sp>
    </p:spTree>
    <p:extLst>
      <p:ext uri="{BB962C8B-B14F-4D97-AF65-F5344CB8AC3E}">
        <p14:creationId xmlns:p14="http://schemas.microsoft.com/office/powerpoint/2010/main" val="699247036"/>
      </p:ext>
    </p:extLst>
  </p:cSld>
  <p:clrMap bg1="lt1" tx1="dk1" bg2="lt2" tx2="dk2" accent1="accent1" accent2="accent2" accent3="accent3" accent4="accent4" accent5="accent5" accent6="accent6" hlink="hlink" folHlink="folHlink"/>
  <p:sldLayoutIdLst>
    <p:sldLayoutId id="2147483699" r:id="rId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6form@trinity.cumbria.sch.u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ocr.org.uk/" TargetMode="External"/><Relationship Id="rId2" Type="http://schemas.openxmlformats.org/officeDocument/2006/relationships/hyperlink" Target="http://www.aqa.org.uk/" TargetMode="External"/><Relationship Id="rId1" Type="http://schemas.openxmlformats.org/officeDocument/2006/relationships/slideLayout" Target="../slideLayouts/slideLayout2.xml"/><Relationship Id="rId4" Type="http://schemas.openxmlformats.org/officeDocument/2006/relationships/hyperlink" Target="http://www.qualifications.pearson.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Year 12 Information Evening</a:t>
            </a:r>
            <a:br>
              <a:rPr lang="en-GB"/>
            </a:br>
            <a:r>
              <a:rPr lang="en-GB"/>
              <a:t>Welcome</a:t>
            </a:r>
          </a:p>
        </p:txBody>
      </p:sp>
      <p:sp>
        <p:nvSpPr>
          <p:cNvPr id="3" name="Subtitle 2"/>
          <p:cNvSpPr>
            <a:spLocks noGrp="1"/>
          </p:cNvSpPr>
          <p:nvPr>
            <p:ph type="subTitle" idx="1"/>
          </p:nvPr>
        </p:nvSpPr>
        <p:spPr/>
        <p:txBody>
          <a:bodyPr/>
          <a:lstStyle/>
          <a:p>
            <a:r>
              <a:rPr lang="en-GB"/>
              <a:t>October 2026</a:t>
            </a:r>
          </a:p>
        </p:txBody>
      </p:sp>
      <p:pic>
        <p:nvPicPr>
          <p:cNvPr id="4" name="Picture 3" descr="cross.png"/>
          <p:cNvPicPr>
            <a:picLocks noChangeAspect="1"/>
          </p:cNvPicPr>
          <p:nvPr/>
        </p:nvPicPr>
        <p:blipFill>
          <a:blip r:embed="rId2" cstate="print"/>
          <a:stretch>
            <a:fillRect/>
          </a:stretch>
        </p:blipFill>
        <p:spPr>
          <a:xfrm>
            <a:off x="3779912" y="1484784"/>
            <a:ext cx="1864336" cy="17044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Year 12</a:t>
            </a:r>
          </a:p>
        </p:txBody>
      </p:sp>
      <p:sp>
        <p:nvSpPr>
          <p:cNvPr id="3" name="Content Placeholder 2"/>
          <p:cNvSpPr>
            <a:spLocks noGrp="1"/>
          </p:cNvSpPr>
          <p:nvPr>
            <p:ph idx="1"/>
          </p:nvPr>
        </p:nvSpPr>
        <p:spPr>
          <a:xfrm>
            <a:off x="457200" y="1556793"/>
            <a:ext cx="8229600" cy="4844008"/>
          </a:xfrm>
        </p:spPr>
        <p:txBody>
          <a:bodyPr/>
          <a:lstStyle/>
          <a:p>
            <a:pPr algn="ctr"/>
            <a:r>
              <a:rPr lang="en-GB" sz="4400" b="1">
                <a:solidFill>
                  <a:srgbClr val="0070C0"/>
                </a:solidFill>
              </a:rPr>
              <a:t>Welcome!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2492896"/>
            <a:ext cx="7122246" cy="4032448"/>
          </a:xfrm>
          <a:prstGeom prst="rect">
            <a:avLst/>
          </a:prstGeom>
        </p:spPr>
      </p:pic>
    </p:spTree>
    <p:extLst>
      <p:ext uri="{BB962C8B-B14F-4D97-AF65-F5344CB8AC3E}">
        <p14:creationId xmlns:p14="http://schemas.microsoft.com/office/powerpoint/2010/main" val="885696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a:t>Welcome</a:t>
            </a:r>
          </a:p>
        </p:txBody>
      </p:sp>
      <p:pic>
        <p:nvPicPr>
          <p:cNvPr id="4" name="Content Placeholder 3" descr="community.jpg"/>
          <p:cNvPicPr>
            <a:picLocks noGrp="1" noChangeAspect="1"/>
          </p:cNvPicPr>
          <p:nvPr>
            <p:ph idx="1"/>
          </p:nvPr>
        </p:nvPicPr>
        <p:blipFill>
          <a:blip r:embed="rId2" cstate="print"/>
          <a:stretch>
            <a:fillRect/>
          </a:stretch>
        </p:blipFill>
        <p:spPr>
          <a:xfrm>
            <a:off x="3419872" y="3789040"/>
            <a:ext cx="4710690" cy="2755776"/>
          </a:xfrm>
        </p:spPr>
      </p:pic>
      <p:sp>
        <p:nvSpPr>
          <p:cNvPr id="5" name="TextBox 4"/>
          <p:cNvSpPr txBox="1"/>
          <p:nvPr/>
        </p:nvSpPr>
        <p:spPr>
          <a:xfrm>
            <a:off x="539552" y="1844824"/>
            <a:ext cx="6480720" cy="1846659"/>
          </a:xfrm>
          <a:prstGeom prst="rect">
            <a:avLst/>
          </a:prstGeom>
          <a:noFill/>
        </p:spPr>
        <p:txBody>
          <a:bodyPr wrap="square" rtlCol="0">
            <a:spAutoFit/>
          </a:bodyPr>
          <a:lstStyle/>
          <a:p>
            <a:r>
              <a:rPr lang="en-GB" sz="3200">
                <a:solidFill>
                  <a:srgbClr val="002060"/>
                </a:solidFill>
              </a:rPr>
              <a:t>Our School </a:t>
            </a:r>
            <a:r>
              <a:rPr lang="en-GB" sz="3200" b="1">
                <a:solidFill>
                  <a:srgbClr val="002060"/>
                </a:solidFill>
              </a:rPr>
              <a:t>Aims:</a:t>
            </a:r>
          </a:p>
          <a:p>
            <a:r>
              <a:rPr lang="en-GB" sz="3200" b="1">
                <a:solidFill>
                  <a:srgbClr val="002060"/>
                </a:solidFill>
              </a:rPr>
              <a:t>Standards, Responsibility &amp; Opportunities.........for all</a:t>
            </a:r>
          </a:p>
          <a:p>
            <a:endParaRPr lang="en-GB"/>
          </a:p>
        </p:txBody>
      </p:sp>
      <p:sp>
        <p:nvSpPr>
          <p:cNvPr id="6" name="TextBox 5"/>
          <p:cNvSpPr txBox="1"/>
          <p:nvPr/>
        </p:nvSpPr>
        <p:spPr>
          <a:xfrm>
            <a:off x="539552" y="3933056"/>
            <a:ext cx="3528392" cy="1477328"/>
          </a:xfrm>
          <a:prstGeom prst="rect">
            <a:avLst/>
          </a:prstGeom>
          <a:noFill/>
        </p:spPr>
        <p:txBody>
          <a:bodyPr wrap="square" rtlCol="0">
            <a:spAutoFit/>
          </a:bodyPr>
          <a:lstStyle/>
          <a:p>
            <a:r>
              <a:rPr lang="en-GB" sz="3600" b="1">
                <a:solidFill>
                  <a:srgbClr val="7030A0"/>
                </a:solidFill>
              </a:rPr>
              <a:t>Our Christian Values</a:t>
            </a:r>
            <a:r>
              <a:rPr lang="en-GB">
                <a:solidFill>
                  <a:srgbClr val="7030A0"/>
                </a:solidFill>
              </a:rPr>
              <a:t>:</a:t>
            </a:r>
          </a:p>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Contact us:</a:t>
            </a:r>
          </a:p>
        </p:txBody>
      </p:sp>
      <p:sp>
        <p:nvSpPr>
          <p:cNvPr id="3" name="Content Placeholder 2"/>
          <p:cNvSpPr>
            <a:spLocks noGrp="1"/>
          </p:cNvSpPr>
          <p:nvPr>
            <p:ph idx="1"/>
          </p:nvPr>
        </p:nvSpPr>
        <p:spPr/>
        <p:txBody>
          <a:bodyPr/>
          <a:lstStyle/>
          <a:p>
            <a:r>
              <a:rPr lang="en-GB"/>
              <a:t>Phone: 01228 516051 ext 263</a:t>
            </a:r>
          </a:p>
          <a:p>
            <a:r>
              <a:rPr lang="en-GB"/>
              <a:t>Email:  </a:t>
            </a:r>
            <a:r>
              <a:rPr lang="en-GB">
                <a:hlinkClick r:id="rId2"/>
              </a:rPr>
              <a:t>6form@trinity.cumbria.sch.uk</a:t>
            </a:r>
            <a:endParaRPr lang="en-GB"/>
          </a:p>
          <a:p>
            <a:pPr>
              <a:buNone/>
            </a:pPr>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Contacting Sixth Form</a:t>
            </a:r>
          </a:p>
        </p:txBody>
      </p:sp>
      <p:sp>
        <p:nvSpPr>
          <p:cNvPr id="3" name="Content Placeholder 2"/>
          <p:cNvSpPr>
            <a:spLocks noGrp="1"/>
          </p:cNvSpPr>
          <p:nvPr>
            <p:ph idx="1"/>
          </p:nvPr>
        </p:nvSpPr>
        <p:spPr>
          <a:xfrm>
            <a:off x="107504" y="1775191"/>
            <a:ext cx="8229600" cy="4625609"/>
          </a:xfrm>
        </p:spPr>
        <p:txBody>
          <a:bodyPr/>
          <a:lstStyle/>
          <a:p>
            <a:pPr>
              <a:buNone/>
            </a:pPr>
            <a:endParaRPr lang="en-GB"/>
          </a:p>
          <a:p>
            <a:pPr>
              <a:buNone/>
            </a:pPr>
            <a:endParaRPr lang="en-GB"/>
          </a:p>
        </p:txBody>
      </p:sp>
      <p:graphicFrame>
        <p:nvGraphicFramePr>
          <p:cNvPr id="5" name="Table 5">
            <a:extLst>
              <a:ext uri="{FF2B5EF4-FFF2-40B4-BE49-F238E27FC236}">
                <a16:creationId xmlns:a16="http://schemas.microsoft.com/office/drawing/2014/main" id="{AD099B88-5FF7-41FD-9A0D-A3A59642F577}"/>
              </a:ext>
            </a:extLst>
          </p:cNvPr>
          <p:cNvGraphicFramePr>
            <a:graphicFrameLocks noGrp="1"/>
          </p:cNvGraphicFramePr>
          <p:nvPr>
            <p:extLst>
              <p:ext uri="{D42A27DB-BD31-4B8C-83A1-F6EECF244321}">
                <p14:modId xmlns:p14="http://schemas.microsoft.com/office/powerpoint/2010/main" val="340893010"/>
              </p:ext>
            </p:extLst>
          </p:nvPr>
        </p:nvGraphicFramePr>
        <p:xfrm>
          <a:off x="806896" y="1556792"/>
          <a:ext cx="7530208" cy="5151120"/>
        </p:xfrm>
        <a:graphic>
          <a:graphicData uri="http://schemas.openxmlformats.org/drawingml/2006/table">
            <a:tbl>
              <a:tblPr firstRow="1" bandRow="1">
                <a:tableStyleId>{5C22544A-7EE6-4342-B048-85BDC9FD1C3A}</a:tableStyleId>
              </a:tblPr>
              <a:tblGrid>
                <a:gridCol w="3765104">
                  <a:extLst>
                    <a:ext uri="{9D8B030D-6E8A-4147-A177-3AD203B41FA5}">
                      <a16:colId xmlns:a16="http://schemas.microsoft.com/office/drawing/2014/main" val="3215517136"/>
                    </a:ext>
                  </a:extLst>
                </a:gridCol>
                <a:gridCol w="3765104">
                  <a:extLst>
                    <a:ext uri="{9D8B030D-6E8A-4147-A177-3AD203B41FA5}">
                      <a16:colId xmlns:a16="http://schemas.microsoft.com/office/drawing/2014/main" val="2031026283"/>
                    </a:ext>
                  </a:extLst>
                </a:gridCol>
              </a:tblGrid>
              <a:tr h="395828">
                <a:tc>
                  <a:txBody>
                    <a:bodyPr/>
                    <a:lstStyle/>
                    <a:p>
                      <a:r>
                        <a:rPr lang="en-GB" sz="2000"/>
                        <a:t>AWI – Mr Winter</a:t>
                      </a:r>
                    </a:p>
                  </a:txBody>
                  <a:tcPr/>
                </a:tc>
                <a:tc>
                  <a:txBody>
                    <a:bodyPr/>
                    <a:lstStyle/>
                    <a:p>
                      <a:endParaRPr lang="en-GB" sz="2000"/>
                    </a:p>
                  </a:txBody>
                  <a:tcPr/>
                </a:tc>
                <a:extLst>
                  <a:ext uri="{0D108BD9-81ED-4DB2-BD59-A6C34878D82A}">
                    <a16:rowId xmlns:a16="http://schemas.microsoft.com/office/drawing/2014/main" val="1428874657"/>
                  </a:ext>
                </a:extLst>
              </a:tr>
              <a:tr h="395828">
                <a:tc>
                  <a:txBody>
                    <a:bodyPr/>
                    <a:lstStyle/>
                    <a:p>
                      <a:r>
                        <a:rPr lang="en-GB" sz="2000"/>
                        <a:t>TME – Mrs Medley</a:t>
                      </a:r>
                    </a:p>
                  </a:txBody>
                  <a:tcPr/>
                </a:tc>
                <a:tc>
                  <a:txBody>
                    <a:bodyPr/>
                    <a:lstStyle/>
                    <a:p>
                      <a:r>
                        <a:rPr lang="en-GB" sz="2000"/>
                        <a:t>DKI – Mr Kinsella</a:t>
                      </a:r>
                    </a:p>
                  </a:txBody>
                  <a:tcPr/>
                </a:tc>
                <a:extLst>
                  <a:ext uri="{0D108BD9-81ED-4DB2-BD59-A6C34878D82A}">
                    <a16:rowId xmlns:a16="http://schemas.microsoft.com/office/drawing/2014/main" val="329613749"/>
                  </a:ext>
                </a:extLst>
              </a:tr>
              <a:tr h="395828">
                <a:tc>
                  <a:txBody>
                    <a:bodyPr/>
                    <a:lstStyle/>
                    <a:p>
                      <a:r>
                        <a:rPr lang="en-GB" sz="2000"/>
                        <a:t>JRO – Mrs Robinson</a:t>
                      </a:r>
                    </a:p>
                  </a:txBody>
                  <a:tcPr/>
                </a:tc>
                <a:tc>
                  <a:txBody>
                    <a:bodyPr/>
                    <a:lstStyle/>
                    <a:p>
                      <a:r>
                        <a:rPr lang="en-GB" sz="2000"/>
                        <a:t>ARI – Mrs Richardson</a:t>
                      </a:r>
                    </a:p>
                  </a:txBody>
                  <a:tcPr/>
                </a:tc>
                <a:extLst>
                  <a:ext uri="{0D108BD9-81ED-4DB2-BD59-A6C34878D82A}">
                    <a16:rowId xmlns:a16="http://schemas.microsoft.com/office/drawing/2014/main" val="1541558473"/>
                  </a:ext>
                </a:extLst>
              </a:tr>
              <a:tr h="395828">
                <a:tc>
                  <a:txBody>
                    <a:bodyPr/>
                    <a:lstStyle/>
                    <a:p>
                      <a:r>
                        <a:rPr lang="en-GB" sz="2000"/>
                        <a:t>JLI – Mrs Little</a:t>
                      </a:r>
                    </a:p>
                  </a:txBody>
                  <a:tcPr/>
                </a:tc>
                <a:tc>
                  <a:txBody>
                    <a:bodyPr/>
                    <a:lstStyle/>
                    <a:p>
                      <a:endParaRPr lang="en-GB" sz="2000"/>
                    </a:p>
                  </a:txBody>
                  <a:tcPr/>
                </a:tc>
                <a:extLst>
                  <a:ext uri="{0D108BD9-81ED-4DB2-BD59-A6C34878D82A}">
                    <a16:rowId xmlns:a16="http://schemas.microsoft.com/office/drawing/2014/main" val="3714901676"/>
                  </a:ext>
                </a:extLst>
              </a:tr>
              <a:tr h="395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CLD – Mrs </a:t>
                      </a:r>
                      <a:r>
                        <a:rPr lang="en-GB" sz="2000" err="1"/>
                        <a:t>Ledingham</a:t>
                      </a:r>
                      <a:endParaRPr lang="en-GB" sz="2000"/>
                    </a:p>
                  </a:txBody>
                  <a:tcPr/>
                </a:tc>
                <a:tc>
                  <a:txBody>
                    <a:bodyPr/>
                    <a:lstStyle/>
                    <a:p>
                      <a:endParaRPr lang="en-GB" sz="2000"/>
                    </a:p>
                  </a:txBody>
                  <a:tcPr/>
                </a:tc>
                <a:extLst>
                  <a:ext uri="{0D108BD9-81ED-4DB2-BD59-A6C34878D82A}">
                    <a16:rowId xmlns:a16="http://schemas.microsoft.com/office/drawing/2014/main" val="1449531071"/>
                  </a:ext>
                </a:extLst>
              </a:tr>
              <a:tr h="395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JSO – Ms Southwell</a:t>
                      </a:r>
                    </a:p>
                  </a:txBody>
                  <a:tcPr/>
                </a:tc>
                <a:tc>
                  <a:txBody>
                    <a:bodyPr/>
                    <a:lstStyle/>
                    <a:p>
                      <a:endParaRPr lang="en-GB" sz="2000"/>
                    </a:p>
                  </a:txBody>
                  <a:tcPr/>
                </a:tc>
                <a:extLst>
                  <a:ext uri="{0D108BD9-81ED-4DB2-BD59-A6C34878D82A}">
                    <a16:rowId xmlns:a16="http://schemas.microsoft.com/office/drawing/2014/main" val="1030182012"/>
                  </a:ext>
                </a:extLst>
              </a:tr>
              <a:tr h="395828">
                <a:tc>
                  <a:txBody>
                    <a:bodyPr/>
                    <a:lstStyle/>
                    <a:p>
                      <a:r>
                        <a:rPr lang="en-GB" sz="2000"/>
                        <a:t>NCR – Mrs Cricket</a:t>
                      </a:r>
                    </a:p>
                  </a:txBody>
                  <a:tcPr/>
                </a:tc>
                <a:tc>
                  <a:txBody>
                    <a:bodyPr/>
                    <a:lstStyle/>
                    <a:p>
                      <a:endParaRPr lang="en-GB" sz="2000"/>
                    </a:p>
                  </a:txBody>
                  <a:tcPr/>
                </a:tc>
                <a:extLst>
                  <a:ext uri="{0D108BD9-81ED-4DB2-BD59-A6C34878D82A}">
                    <a16:rowId xmlns:a16="http://schemas.microsoft.com/office/drawing/2014/main" val="543775363"/>
                  </a:ext>
                </a:extLst>
              </a:tr>
              <a:tr h="395828">
                <a:tc>
                  <a:txBody>
                    <a:bodyPr/>
                    <a:lstStyle/>
                    <a:p>
                      <a:r>
                        <a:rPr lang="en-GB" sz="2000"/>
                        <a:t>JGR – Mrs Groves</a:t>
                      </a:r>
                    </a:p>
                  </a:txBody>
                  <a:tcPr/>
                </a:tc>
                <a:tc>
                  <a:txBody>
                    <a:bodyPr/>
                    <a:lstStyle/>
                    <a:p>
                      <a:endParaRPr lang="en-GB" sz="2000"/>
                    </a:p>
                  </a:txBody>
                  <a:tcPr/>
                </a:tc>
                <a:extLst>
                  <a:ext uri="{0D108BD9-81ED-4DB2-BD59-A6C34878D82A}">
                    <a16:rowId xmlns:a16="http://schemas.microsoft.com/office/drawing/2014/main" val="894401387"/>
                  </a:ext>
                </a:extLst>
              </a:tr>
              <a:tr h="395828">
                <a:tc>
                  <a:txBody>
                    <a:bodyPr/>
                    <a:lstStyle/>
                    <a:p>
                      <a:r>
                        <a:rPr lang="en-GB" sz="2000"/>
                        <a:t>HCO – Mrs Cook</a:t>
                      </a:r>
                    </a:p>
                  </a:txBody>
                  <a:tcPr/>
                </a:tc>
                <a:tc>
                  <a:txBody>
                    <a:bodyPr/>
                    <a:lstStyle/>
                    <a:p>
                      <a:endParaRPr lang="en-GB" sz="2000"/>
                    </a:p>
                  </a:txBody>
                  <a:tcPr/>
                </a:tc>
                <a:extLst>
                  <a:ext uri="{0D108BD9-81ED-4DB2-BD59-A6C34878D82A}">
                    <a16:rowId xmlns:a16="http://schemas.microsoft.com/office/drawing/2014/main" val="1456679764"/>
                  </a:ext>
                </a:extLst>
              </a:tr>
              <a:tr h="395828">
                <a:tc>
                  <a:txBody>
                    <a:bodyPr/>
                    <a:lstStyle/>
                    <a:p>
                      <a:r>
                        <a:rPr lang="en-GB" sz="2000"/>
                        <a:t>RLY – Mrs Lyons</a:t>
                      </a:r>
                    </a:p>
                  </a:txBody>
                  <a:tcPr/>
                </a:tc>
                <a:tc>
                  <a:txBody>
                    <a:bodyPr/>
                    <a:lstStyle/>
                    <a:p>
                      <a:endParaRPr lang="en-GB" sz="2000"/>
                    </a:p>
                  </a:txBody>
                  <a:tcPr/>
                </a:tc>
                <a:extLst>
                  <a:ext uri="{0D108BD9-81ED-4DB2-BD59-A6C34878D82A}">
                    <a16:rowId xmlns:a16="http://schemas.microsoft.com/office/drawing/2014/main" val="1836155689"/>
                  </a:ext>
                </a:extLst>
              </a:tr>
              <a:tr h="395828">
                <a:tc>
                  <a:txBody>
                    <a:bodyPr/>
                    <a:lstStyle/>
                    <a:p>
                      <a:r>
                        <a:rPr lang="en-GB" sz="2000"/>
                        <a:t>KBR – Mr Brown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a:p>
                  </a:txBody>
                  <a:tcPr/>
                </a:tc>
                <a:extLst>
                  <a:ext uri="{0D108BD9-81ED-4DB2-BD59-A6C34878D82A}">
                    <a16:rowId xmlns:a16="http://schemas.microsoft.com/office/drawing/2014/main" val="911992758"/>
                  </a:ext>
                </a:extLst>
              </a:tr>
              <a:tr h="39582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SNO – Mr Norman</a:t>
                      </a:r>
                    </a:p>
                  </a:txBody>
                  <a:tcPr/>
                </a:tc>
                <a:tc hMerge="1">
                  <a:txBody>
                    <a:bodyPr/>
                    <a:lstStyle/>
                    <a:p>
                      <a:endParaRPr lang="en-GB"/>
                    </a:p>
                  </a:txBody>
                  <a:tcPr/>
                </a:tc>
                <a:extLst>
                  <a:ext uri="{0D108BD9-81ED-4DB2-BD59-A6C34878D82A}">
                    <a16:rowId xmlns:a16="http://schemas.microsoft.com/office/drawing/2014/main" val="2214776696"/>
                  </a:ext>
                </a:extLst>
              </a:tr>
              <a:tr h="395828">
                <a:tc>
                  <a:txBody>
                    <a:bodyPr/>
                    <a:lstStyle/>
                    <a:p>
                      <a:r>
                        <a:rPr lang="en-GB" sz="2000"/>
                        <a:t>CKH - Khawam</a:t>
                      </a:r>
                    </a:p>
                  </a:txBody>
                  <a:tcPr/>
                </a:tc>
                <a:tc>
                  <a:txBody>
                    <a:bodyPr/>
                    <a:lstStyle/>
                    <a:p>
                      <a:endParaRPr lang="en-GB" sz="2000"/>
                    </a:p>
                  </a:txBody>
                  <a:tcPr/>
                </a:tc>
                <a:extLst>
                  <a:ext uri="{0D108BD9-81ED-4DB2-BD59-A6C34878D82A}">
                    <a16:rowId xmlns:a16="http://schemas.microsoft.com/office/drawing/2014/main" val="353844527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BDDE5-C5B1-4825-A58D-50A73457FC25}"/>
              </a:ext>
            </a:extLst>
          </p:cNvPr>
          <p:cNvSpPr>
            <a:spLocks noGrp="1"/>
          </p:cNvSpPr>
          <p:nvPr>
            <p:ph type="title"/>
          </p:nvPr>
        </p:nvSpPr>
        <p:spPr/>
        <p:txBody>
          <a:bodyPr>
            <a:normAutofit/>
          </a:bodyPr>
          <a:lstStyle/>
          <a:p>
            <a:r>
              <a:rPr lang="en-US"/>
              <a:t>School day - timings</a:t>
            </a:r>
          </a:p>
        </p:txBody>
      </p:sp>
      <p:graphicFrame>
        <p:nvGraphicFramePr>
          <p:cNvPr id="3" name="Table 2">
            <a:extLst>
              <a:ext uri="{FF2B5EF4-FFF2-40B4-BE49-F238E27FC236}">
                <a16:creationId xmlns:a16="http://schemas.microsoft.com/office/drawing/2014/main" id="{E7F45C4C-BF92-3456-6343-23639BD04C03}"/>
              </a:ext>
            </a:extLst>
          </p:cNvPr>
          <p:cNvGraphicFramePr>
            <a:graphicFrameLocks noGrp="1"/>
          </p:cNvGraphicFramePr>
          <p:nvPr/>
        </p:nvGraphicFramePr>
        <p:xfrm>
          <a:off x="107504" y="1556792"/>
          <a:ext cx="8856984" cy="5145762"/>
        </p:xfrm>
        <a:graphic>
          <a:graphicData uri="http://schemas.openxmlformats.org/drawingml/2006/table">
            <a:tbl>
              <a:tblPr firstRow="1" bandRow="1">
                <a:tableStyleId>{5C22544A-7EE6-4342-B048-85BDC9FD1C3A}</a:tableStyleId>
              </a:tblPr>
              <a:tblGrid>
                <a:gridCol w="4428492">
                  <a:extLst>
                    <a:ext uri="{9D8B030D-6E8A-4147-A177-3AD203B41FA5}">
                      <a16:colId xmlns:a16="http://schemas.microsoft.com/office/drawing/2014/main" val="1247742844"/>
                    </a:ext>
                  </a:extLst>
                </a:gridCol>
                <a:gridCol w="4428492">
                  <a:extLst>
                    <a:ext uri="{9D8B030D-6E8A-4147-A177-3AD203B41FA5}">
                      <a16:colId xmlns:a16="http://schemas.microsoft.com/office/drawing/2014/main" val="1166357760"/>
                    </a:ext>
                  </a:extLst>
                </a:gridCol>
              </a:tblGrid>
              <a:tr h="597675">
                <a:tc gridSpan="2">
                  <a:txBody>
                    <a:bodyPr/>
                    <a:lstStyle/>
                    <a:p>
                      <a:pPr algn="ctr"/>
                      <a:r>
                        <a:rPr lang="en-GB" sz="3200" b="1"/>
                        <a:t>Timings</a:t>
                      </a:r>
                    </a:p>
                  </a:txBody>
                  <a:tcPr/>
                </a:tc>
                <a:tc hMerge="1">
                  <a:txBody>
                    <a:bodyPr/>
                    <a:lstStyle/>
                    <a:p>
                      <a:pPr algn="ctr"/>
                      <a:endParaRPr lang="en-GB"/>
                    </a:p>
                  </a:txBody>
                  <a:tcPr/>
                </a:tc>
                <a:extLst>
                  <a:ext uri="{0D108BD9-81ED-4DB2-BD59-A6C34878D82A}">
                    <a16:rowId xmlns:a16="http://schemas.microsoft.com/office/drawing/2014/main" val="2732548479"/>
                  </a:ext>
                </a:extLst>
              </a:tr>
              <a:tr h="505343">
                <a:tc>
                  <a:txBody>
                    <a:bodyPr/>
                    <a:lstStyle/>
                    <a:p>
                      <a:pPr algn="ctr"/>
                      <a:r>
                        <a:rPr lang="en-GB" b="1"/>
                        <a:t>08:35 – 08:55</a:t>
                      </a:r>
                    </a:p>
                  </a:txBody>
                  <a:tcPr/>
                </a:tc>
                <a:tc>
                  <a:txBody>
                    <a:bodyPr/>
                    <a:lstStyle/>
                    <a:p>
                      <a:pPr algn="ctr"/>
                      <a:r>
                        <a:rPr lang="en-GB" b="1"/>
                        <a:t>Form Time</a:t>
                      </a:r>
                    </a:p>
                  </a:txBody>
                  <a:tcPr/>
                </a:tc>
                <a:extLst>
                  <a:ext uri="{0D108BD9-81ED-4DB2-BD59-A6C34878D82A}">
                    <a16:rowId xmlns:a16="http://schemas.microsoft.com/office/drawing/2014/main" val="3863307178"/>
                  </a:ext>
                </a:extLst>
              </a:tr>
              <a:tr h="505343">
                <a:tc>
                  <a:txBody>
                    <a:bodyPr/>
                    <a:lstStyle/>
                    <a:p>
                      <a:pPr algn="ctr"/>
                      <a:r>
                        <a:rPr lang="en-GB" b="1"/>
                        <a:t>08:55 – 09:55</a:t>
                      </a:r>
                    </a:p>
                  </a:txBody>
                  <a:tcPr/>
                </a:tc>
                <a:tc>
                  <a:txBody>
                    <a:bodyPr/>
                    <a:lstStyle/>
                    <a:p>
                      <a:pPr algn="ctr"/>
                      <a:r>
                        <a:rPr lang="en-GB" b="1"/>
                        <a:t>P1</a:t>
                      </a:r>
                    </a:p>
                  </a:txBody>
                  <a:tcPr/>
                </a:tc>
                <a:extLst>
                  <a:ext uri="{0D108BD9-81ED-4DB2-BD59-A6C34878D82A}">
                    <a16:rowId xmlns:a16="http://schemas.microsoft.com/office/drawing/2014/main" val="2211627200"/>
                  </a:ext>
                </a:extLst>
              </a:tr>
              <a:tr h="505343">
                <a:tc>
                  <a:txBody>
                    <a:bodyPr/>
                    <a:lstStyle/>
                    <a:p>
                      <a:pPr algn="ctr"/>
                      <a:r>
                        <a:rPr lang="en-GB" b="1"/>
                        <a:t>09:55 – 10:55</a:t>
                      </a:r>
                    </a:p>
                  </a:txBody>
                  <a:tcPr/>
                </a:tc>
                <a:tc>
                  <a:txBody>
                    <a:bodyPr/>
                    <a:lstStyle/>
                    <a:p>
                      <a:pPr algn="ctr"/>
                      <a:r>
                        <a:rPr lang="en-GB" b="1"/>
                        <a:t>p2</a:t>
                      </a:r>
                    </a:p>
                  </a:txBody>
                  <a:tcPr/>
                </a:tc>
                <a:extLst>
                  <a:ext uri="{0D108BD9-81ED-4DB2-BD59-A6C34878D82A}">
                    <a16:rowId xmlns:a16="http://schemas.microsoft.com/office/drawing/2014/main" val="2326787532"/>
                  </a:ext>
                </a:extLst>
              </a:tr>
              <a:tr h="505343">
                <a:tc>
                  <a:txBody>
                    <a:bodyPr/>
                    <a:lstStyle/>
                    <a:p>
                      <a:pPr algn="ctr"/>
                      <a:r>
                        <a:rPr lang="en-GB" b="1"/>
                        <a:t>10:55 – 11:10</a:t>
                      </a:r>
                    </a:p>
                  </a:txBody>
                  <a:tcPr/>
                </a:tc>
                <a:tc>
                  <a:txBody>
                    <a:bodyPr/>
                    <a:lstStyle/>
                    <a:p>
                      <a:pPr algn="ctr"/>
                      <a:r>
                        <a:rPr lang="en-GB" b="1"/>
                        <a:t>Break</a:t>
                      </a:r>
                    </a:p>
                  </a:txBody>
                  <a:tcPr/>
                </a:tc>
                <a:extLst>
                  <a:ext uri="{0D108BD9-81ED-4DB2-BD59-A6C34878D82A}">
                    <a16:rowId xmlns:a16="http://schemas.microsoft.com/office/drawing/2014/main" val="3985857295"/>
                  </a:ext>
                </a:extLst>
              </a:tr>
              <a:tr h="505343">
                <a:tc>
                  <a:txBody>
                    <a:bodyPr/>
                    <a:lstStyle/>
                    <a:p>
                      <a:pPr algn="ctr"/>
                      <a:r>
                        <a:rPr lang="en-GB" b="1"/>
                        <a:t>11:10 – 12:10</a:t>
                      </a:r>
                    </a:p>
                  </a:txBody>
                  <a:tcPr/>
                </a:tc>
                <a:tc>
                  <a:txBody>
                    <a:bodyPr/>
                    <a:lstStyle/>
                    <a:p>
                      <a:pPr algn="ctr"/>
                      <a:r>
                        <a:rPr lang="en-GB" b="1"/>
                        <a:t>p3</a:t>
                      </a:r>
                    </a:p>
                  </a:txBody>
                  <a:tcPr/>
                </a:tc>
                <a:extLst>
                  <a:ext uri="{0D108BD9-81ED-4DB2-BD59-A6C34878D82A}">
                    <a16:rowId xmlns:a16="http://schemas.microsoft.com/office/drawing/2014/main" val="838874405"/>
                  </a:ext>
                </a:extLst>
              </a:tr>
              <a:tr h="505343">
                <a:tc>
                  <a:txBody>
                    <a:bodyPr/>
                    <a:lstStyle/>
                    <a:p>
                      <a:pPr algn="ctr"/>
                      <a:r>
                        <a:rPr lang="en-GB" b="1"/>
                        <a:t>12:10 – 13:10</a:t>
                      </a:r>
                    </a:p>
                  </a:txBody>
                  <a:tcPr/>
                </a:tc>
                <a:tc>
                  <a:txBody>
                    <a:bodyPr/>
                    <a:lstStyle/>
                    <a:p>
                      <a:pPr algn="ctr"/>
                      <a:r>
                        <a:rPr lang="en-GB" b="1"/>
                        <a:t>p4</a:t>
                      </a:r>
                    </a:p>
                  </a:txBody>
                  <a:tcPr/>
                </a:tc>
                <a:extLst>
                  <a:ext uri="{0D108BD9-81ED-4DB2-BD59-A6C34878D82A}">
                    <a16:rowId xmlns:a16="http://schemas.microsoft.com/office/drawing/2014/main" val="3190515497"/>
                  </a:ext>
                </a:extLst>
              </a:tr>
              <a:tr h="505343">
                <a:tc>
                  <a:txBody>
                    <a:bodyPr/>
                    <a:lstStyle/>
                    <a:p>
                      <a:pPr algn="ctr"/>
                      <a:r>
                        <a:rPr lang="en-GB" b="1"/>
                        <a:t>13:10 – 13:40</a:t>
                      </a:r>
                    </a:p>
                  </a:txBody>
                  <a:tcPr/>
                </a:tc>
                <a:tc>
                  <a:txBody>
                    <a:bodyPr/>
                    <a:lstStyle/>
                    <a:p>
                      <a:pPr algn="ctr"/>
                      <a:r>
                        <a:rPr lang="en-GB" b="1"/>
                        <a:t>Yr 12 Lunch</a:t>
                      </a:r>
                    </a:p>
                  </a:txBody>
                  <a:tcPr/>
                </a:tc>
                <a:extLst>
                  <a:ext uri="{0D108BD9-81ED-4DB2-BD59-A6C34878D82A}">
                    <a16:rowId xmlns:a16="http://schemas.microsoft.com/office/drawing/2014/main" val="3293313957"/>
                  </a:ext>
                </a:extLst>
              </a:tr>
              <a:tr h="505343">
                <a:tc>
                  <a:txBody>
                    <a:bodyPr/>
                    <a:lstStyle/>
                    <a:p>
                      <a:pPr algn="ctr"/>
                      <a:r>
                        <a:rPr lang="en-GB" b="1"/>
                        <a:t>13:40 – 14:40</a:t>
                      </a:r>
                    </a:p>
                  </a:txBody>
                  <a:tcPr/>
                </a:tc>
                <a:tc>
                  <a:txBody>
                    <a:bodyPr/>
                    <a:lstStyle/>
                    <a:p>
                      <a:pPr algn="ctr"/>
                      <a:r>
                        <a:rPr lang="en-GB" b="1"/>
                        <a:t>p5</a:t>
                      </a:r>
                    </a:p>
                  </a:txBody>
                  <a:tcPr/>
                </a:tc>
                <a:extLst>
                  <a:ext uri="{0D108BD9-81ED-4DB2-BD59-A6C34878D82A}">
                    <a16:rowId xmlns:a16="http://schemas.microsoft.com/office/drawing/2014/main" val="349543488"/>
                  </a:ext>
                </a:extLst>
              </a:tr>
              <a:tr h="505343">
                <a:tc>
                  <a:txBody>
                    <a:bodyPr/>
                    <a:lstStyle/>
                    <a:p>
                      <a:pPr algn="ctr"/>
                      <a:r>
                        <a:rPr lang="en-GB" b="1"/>
                        <a:t>14:40 – 15:05</a:t>
                      </a:r>
                    </a:p>
                  </a:txBody>
                  <a:tcPr/>
                </a:tc>
                <a:tc>
                  <a:txBody>
                    <a:bodyPr/>
                    <a:lstStyle/>
                    <a:p>
                      <a:pPr algn="ctr"/>
                      <a:r>
                        <a:rPr lang="en-GB" b="1"/>
                        <a:t>Form time</a:t>
                      </a:r>
                    </a:p>
                  </a:txBody>
                  <a:tcPr/>
                </a:tc>
                <a:extLst>
                  <a:ext uri="{0D108BD9-81ED-4DB2-BD59-A6C34878D82A}">
                    <a16:rowId xmlns:a16="http://schemas.microsoft.com/office/drawing/2014/main" val="3505115231"/>
                  </a:ext>
                </a:extLst>
              </a:tr>
            </a:tbl>
          </a:graphicData>
        </a:graphic>
      </p:graphicFrame>
    </p:spTree>
    <p:extLst>
      <p:ext uri="{BB962C8B-B14F-4D97-AF65-F5344CB8AC3E}">
        <p14:creationId xmlns:p14="http://schemas.microsoft.com/office/powerpoint/2010/main" val="1883959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‘SIMS </a:t>
            </a:r>
            <a:r>
              <a:rPr lang="en-GB" err="1"/>
              <a:t>intouch</a:t>
            </a:r>
            <a:r>
              <a:rPr lang="en-GB"/>
              <a:t>’ – school emails</a:t>
            </a:r>
          </a:p>
        </p:txBody>
      </p:sp>
      <p:sp>
        <p:nvSpPr>
          <p:cNvPr id="3" name="Content Placeholder 2"/>
          <p:cNvSpPr>
            <a:spLocks noGrp="1"/>
          </p:cNvSpPr>
          <p:nvPr>
            <p:ph idx="1"/>
          </p:nvPr>
        </p:nvSpPr>
        <p:spPr/>
        <p:txBody>
          <a:bodyPr>
            <a:normAutofit fontScale="92500" lnSpcReduction="20000"/>
          </a:bodyPr>
          <a:lstStyle/>
          <a:p>
            <a:endParaRPr lang="en-GB"/>
          </a:p>
          <a:p>
            <a:r>
              <a:rPr lang="en-GB"/>
              <a:t>Student timetables and examination timetables </a:t>
            </a:r>
          </a:p>
          <a:p>
            <a:endParaRPr lang="en-GB"/>
          </a:p>
          <a:p>
            <a:r>
              <a:rPr lang="en-GB"/>
              <a:t>Newsletters, trip information, club timetable, etc </a:t>
            </a:r>
          </a:p>
          <a:p>
            <a:endParaRPr lang="en-GB"/>
          </a:p>
          <a:p>
            <a:r>
              <a:rPr lang="en-GB"/>
              <a:t>Important messages such as snow closures </a:t>
            </a:r>
          </a:p>
          <a:p>
            <a:endParaRPr lang="en-GB"/>
          </a:p>
          <a:p>
            <a:r>
              <a:rPr lang="en-GB"/>
              <a:t>Information about parents evenings and other important events. </a:t>
            </a:r>
          </a:p>
          <a:p>
            <a:endParaRPr lang="en-GB"/>
          </a:p>
          <a:p>
            <a:r>
              <a:rPr lang="en-GB"/>
              <a:t>Lesson absence etc</a:t>
            </a:r>
          </a:p>
          <a:p>
            <a:endParaRPr lang="en-GB"/>
          </a:p>
          <a:p>
            <a:pPr>
              <a:buNone/>
            </a:pPr>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7184-4B44-40BF-A6D7-64A239589C30}"/>
              </a:ext>
            </a:extLst>
          </p:cNvPr>
          <p:cNvSpPr>
            <a:spLocks noGrp="1"/>
          </p:cNvSpPr>
          <p:nvPr>
            <p:ph type="title"/>
          </p:nvPr>
        </p:nvSpPr>
        <p:spPr/>
        <p:txBody>
          <a:bodyPr/>
          <a:lstStyle/>
          <a:p>
            <a:r>
              <a:rPr lang="en-GB"/>
              <a:t>Year 12 Key info</a:t>
            </a:r>
          </a:p>
        </p:txBody>
      </p:sp>
      <p:sp>
        <p:nvSpPr>
          <p:cNvPr id="3" name="Content Placeholder 2">
            <a:extLst>
              <a:ext uri="{FF2B5EF4-FFF2-40B4-BE49-F238E27FC236}">
                <a16:creationId xmlns:a16="http://schemas.microsoft.com/office/drawing/2014/main" id="{C79BCDC3-5E88-434B-B64E-62B9A0CBCC03}"/>
              </a:ext>
            </a:extLst>
          </p:cNvPr>
          <p:cNvSpPr>
            <a:spLocks noGrp="1"/>
          </p:cNvSpPr>
          <p:nvPr>
            <p:ph idx="1"/>
          </p:nvPr>
        </p:nvSpPr>
        <p:spPr/>
        <p:txBody>
          <a:bodyPr/>
          <a:lstStyle/>
          <a:p>
            <a:r>
              <a:rPr lang="en-GB" b="1"/>
              <a:t>Blanks on timetable </a:t>
            </a:r>
            <a:r>
              <a:rPr lang="en-GB"/>
              <a:t>= some free lessons and some private study</a:t>
            </a:r>
          </a:p>
          <a:p>
            <a:r>
              <a:rPr lang="en-GB" b="1"/>
              <a:t>EPQ, Sports Leader, Cyber EPQ and Core Maths in addition to 3 subject lessons</a:t>
            </a:r>
            <a:endParaRPr lang="en-GB"/>
          </a:p>
          <a:p>
            <a:r>
              <a:rPr lang="en-GB" b="1"/>
              <a:t>Resit GCSE Eng and Maths</a:t>
            </a:r>
            <a:endParaRPr lang="en-GB"/>
          </a:p>
          <a:p>
            <a:r>
              <a:rPr lang="en-GB" b="1"/>
              <a:t>Extra-Curricular – D of E etc</a:t>
            </a:r>
            <a:endParaRPr lang="en-GB"/>
          </a:p>
          <a:p>
            <a:endParaRPr lang="en-GB"/>
          </a:p>
          <a:p>
            <a:endParaRPr lang="en-GB"/>
          </a:p>
          <a:p>
            <a:endParaRPr lang="en-GB"/>
          </a:p>
          <a:p>
            <a:endParaRPr lang="en-GB"/>
          </a:p>
        </p:txBody>
      </p:sp>
    </p:spTree>
    <p:extLst>
      <p:ext uri="{BB962C8B-B14F-4D97-AF65-F5344CB8AC3E}">
        <p14:creationId xmlns:p14="http://schemas.microsoft.com/office/powerpoint/2010/main" val="2673317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Guidelines for Success</a:t>
            </a:r>
            <a:br>
              <a:rPr lang="en-GB"/>
            </a:br>
            <a:endParaRPr lang="en-GB" sz="3600"/>
          </a:p>
        </p:txBody>
      </p:sp>
      <p:sp>
        <p:nvSpPr>
          <p:cNvPr id="3" name="Subtitle 2"/>
          <p:cNvSpPr>
            <a:spLocks noGrp="1"/>
          </p:cNvSpPr>
          <p:nvPr>
            <p:ph type="subTitle" idx="1"/>
          </p:nvPr>
        </p:nvSpPr>
        <p:spPr/>
        <p:txBody>
          <a:bodyPr>
            <a:normAutofit/>
          </a:bodyPr>
          <a:lstStyle/>
          <a:p>
            <a:r>
              <a:rPr lang="en-GB" sz="4400"/>
              <a:t>Life as a Year 12 student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solidFill>
                  <a:srgbClr val="00B0F0"/>
                </a:solidFill>
              </a:rPr>
              <a:t>6</a:t>
            </a:r>
            <a:r>
              <a:rPr lang="en-GB" baseline="30000">
                <a:solidFill>
                  <a:srgbClr val="00B0F0"/>
                </a:solidFill>
              </a:rPr>
              <a:t>th</a:t>
            </a:r>
            <a:r>
              <a:rPr lang="en-GB">
                <a:solidFill>
                  <a:srgbClr val="00B0F0"/>
                </a:solidFill>
              </a:rPr>
              <a:t> From Expectations</a:t>
            </a:r>
          </a:p>
        </p:txBody>
      </p:sp>
      <p:sp>
        <p:nvSpPr>
          <p:cNvPr id="3" name="Content Placeholder 2"/>
          <p:cNvSpPr>
            <a:spLocks noGrp="1"/>
          </p:cNvSpPr>
          <p:nvPr>
            <p:ph idx="1"/>
          </p:nvPr>
        </p:nvSpPr>
        <p:spPr/>
        <p:txBody>
          <a:bodyPr>
            <a:normAutofit fontScale="92500"/>
          </a:bodyPr>
          <a:lstStyle/>
          <a:p>
            <a:pPr>
              <a:buNone/>
            </a:pPr>
            <a:r>
              <a:rPr lang="en-GB"/>
              <a:t>What do we expect from students in all subjects? </a:t>
            </a:r>
          </a:p>
          <a:p>
            <a:pPr>
              <a:buNone/>
            </a:pPr>
            <a:r>
              <a:rPr lang="en-GB" b="1" u="sng">
                <a:solidFill>
                  <a:srgbClr val="00B0F0"/>
                </a:solidFill>
              </a:rPr>
              <a:t>Non-Negotiables</a:t>
            </a:r>
          </a:p>
          <a:p>
            <a:r>
              <a:rPr lang="en-GB"/>
              <a:t>Coats off</a:t>
            </a:r>
          </a:p>
          <a:p>
            <a:r>
              <a:rPr lang="en-GB"/>
              <a:t>Phone switched off and in bag.</a:t>
            </a:r>
          </a:p>
          <a:p>
            <a:r>
              <a:rPr lang="en-GB"/>
              <a:t>Arrive on time</a:t>
            </a:r>
          </a:p>
          <a:p>
            <a:r>
              <a:rPr lang="en-GB"/>
              <a:t>Homework completed</a:t>
            </a:r>
          </a:p>
          <a:p>
            <a:r>
              <a:rPr lang="en-GB"/>
              <a:t>Have correct equipment – folder, calculator etc</a:t>
            </a:r>
          </a:p>
          <a:p>
            <a:r>
              <a:rPr lang="en-GB"/>
              <a:t>Pleasant, co-operative and try hard</a:t>
            </a:r>
          </a:p>
          <a:p>
            <a:r>
              <a:rPr lang="en-GB"/>
              <a:t>100% attendance ideally, minimum 95%</a:t>
            </a:r>
          </a:p>
        </p:txBody>
      </p:sp>
    </p:spTree>
    <p:extLst>
      <p:ext uri="{BB962C8B-B14F-4D97-AF65-F5344CB8AC3E}">
        <p14:creationId xmlns:p14="http://schemas.microsoft.com/office/powerpoint/2010/main" val="1821879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49774-50A3-4740-38BF-F0DA1CC1F3FD}"/>
              </a:ext>
            </a:extLst>
          </p:cNvPr>
          <p:cNvSpPr>
            <a:spLocks noGrp="1"/>
          </p:cNvSpPr>
          <p:nvPr>
            <p:ph type="title"/>
          </p:nvPr>
        </p:nvSpPr>
        <p:spPr>
          <a:xfrm>
            <a:off x="628650" y="516093"/>
            <a:ext cx="7886700" cy="620678"/>
          </a:xfrm>
        </p:spPr>
        <p:txBody>
          <a:bodyPr>
            <a:normAutofit fontScale="90000"/>
          </a:bodyPr>
          <a:lstStyle/>
          <a:p>
            <a:r>
              <a:rPr lang="en-GB"/>
              <a:t>Attendance</a:t>
            </a:r>
          </a:p>
        </p:txBody>
      </p:sp>
      <p:sp>
        <p:nvSpPr>
          <p:cNvPr id="3" name="Content Placeholder 2">
            <a:extLst>
              <a:ext uri="{FF2B5EF4-FFF2-40B4-BE49-F238E27FC236}">
                <a16:creationId xmlns:a16="http://schemas.microsoft.com/office/drawing/2014/main" id="{5B00BD65-DAF1-434F-79EE-19D0B9AF7120}"/>
              </a:ext>
            </a:extLst>
          </p:cNvPr>
          <p:cNvSpPr>
            <a:spLocks noGrp="1"/>
          </p:cNvSpPr>
          <p:nvPr>
            <p:ph idx="1"/>
          </p:nvPr>
        </p:nvSpPr>
        <p:spPr>
          <a:xfrm>
            <a:off x="198784" y="1751772"/>
            <a:ext cx="8686799" cy="4747501"/>
          </a:xfrm>
        </p:spPr>
        <p:txBody>
          <a:bodyPr>
            <a:normAutofit fontScale="77500" lnSpcReduction="20000"/>
          </a:bodyPr>
          <a:lstStyle/>
          <a:p>
            <a:r>
              <a:rPr lang="en-GB"/>
              <a:t>N marks are unauthorised absences (which really should never happen). Absences should be covered by a </a:t>
            </a:r>
            <a:r>
              <a:rPr lang="en-GB" err="1"/>
              <a:t>phonecall</a:t>
            </a:r>
            <a:r>
              <a:rPr lang="en-GB"/>
              <a:t>, an email or a note  to the Sixth Form office. The N marks are the amended with the correct code, such as medical.</a:t>
            </a:r>
          </a:p>
          <a:p>
            <a:endParaRPr lang="en-GB"/>
          </a:p>
          <a:p>
            <a:r>
              <a:rPr lang="en-GB"/>
              <a:t>If students have N marks, I will let them know during the week, mainly in person, sometimes by email, and give you a couple of days for parents/carers to provide a reason (to the office). If this has not happened by Friday, they will be placed on </a:t>
            </a:r>
            <a:r>
              <a:rPr lang="en-GB" sz="5700" b="1">
                <a:latin typeface="Chiller" panose="04020404031007020602" pitchFamily="82" charset="0"/>
              </a:rPr>
              <a:t>FROZEN FREES</a:t>
            </a:r>
            <a:r>
              <a:rPr lang="en-GB" sz="3225" b="1">
                <a:latin typeface="Chiller" panose="04020404031007020602" pitchFamily="82" charset="0"/>
              </a:rPr>
              <a:t>. </a:t>
            </a:r>
            <a:r>
              <a:rPr lang="en-GB" sz="4000"/>
              <a:t>This means that for one week all their non contact lessons will be taken in the library. The periods will be added to their timetable and the register for that week.</a:t>
            </a:r>
          </a:p>
        </p:txBody>
      </p:sp>
    </p:spTree>
    <p:extLst>
      <p:ext uri="{BB962C8B-B14F-4D97-AF65-F5344CB8AC3E}">
        <p14:creationId xmlns:p14="http://schemas.microsoft.com/office/powerpoint/2010/main" val="1676246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Absence</a:t>
            </a:r>
          </a:p>
        </p:txBody>
      </p:sp>
      <p:sp>
        <p:nvSpPr>
          <p:cNvPr id="3" name="Content Placeholder 2"/>
          <p:cNvSpPr>
            <a:spLocks noGrp="1"/>
          </p:cNvSpPr>
          <p:nvPr>
            <p:ph idx="1"/>
          </p:nvPr>
        </p:nvSpPr>
        <p:spPr/>
        <p:txBody>
          <a:bodyPr>
            <a:normAutofit/>
          </a:bodyPr>
          <a:lstStyle/>
          <a:p>
            <a:r>
              <a:rPr lang="en-GB"/>
              <a:t>Contact the sixth form office before 9:00am on the first day of absence and preferably each day thereafter. </a:t>
            </a:r>
          </a:p>
          <a:p>
            <a:r>
              <a:rPr lang="en-GB"/>
              <a:t>01228 516051 </a:t>
            </a:r>
            <a:r>
              <a:rPr lang="en-GB" err="1"/>
              <a:t>ext</a:t>
            </a:r>
            <a:r>
              <a:rPr lang="en-GB"/>
              <a:t> 263</a:t>
            </a:r>
          </a:p>
          <a:p>
            <a:r>
              <a:rPr lang="en-GB"/>
              <a:t>95% attendance required</a:t>
            </a:r>
          </a:p>
          <a:p>
            <a:pPr>
              <a:buNone/>
            </a:pPr>
            <a:r>
              <a:rPr lang="en-GB"/>
              <a:t>&lt;90%  	drop ½ grade per subject</a:t>
            </a:r>
          </a:p>
          <a:p>
            <a:pPr>
              <a:buNone/>
            </a:pPr>
            <a:r>
              <a:rPr lang="en-GB"/>
              <a:t>&lt;85%  	drop 1 grade per subject</a:t>
            </a:r>
          </a:p>
          <a:p>
            <a:pPr>
              <a:buNone/>
            </a:pPr>
            <a:r>
              <a:rPr lang="en-GB"/>
              <a:t>&lt;80%	drop 2 grades per subject</a:t>
            </a:r>
          </a:p>
        </p:txBody>
      </p:sp>
    </p:spTree>
    <p:extLst>
      <p:ext uri="{BB962C8B-B14F-4D97-AF65-F5344CB8AC3E}">
        <p14:creationId xmlns:p14="http://schemas.microsoft.com/office/powerpoint/2010/main" val="3086826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59CCB-9A34-CA0A-C51A-A04A034B14F9}"/>
              </a:ext>
            </a:extLst>
          </p:cNvPr>
          <p:cNvSpPr>
            <a:spLocks noGrp="1"/>
          </p:cNvSpPr>
          <p:nvPr>
            <p:ph type="title"/>
          </p:nvPr>
        </p:nvSpPr>
        <p:spPr/>
        <p:txBody>
          <a:bodyPr/>
          <a:lstStyle/>
          <a:p>
            <a:r>
              <a:rPr lang="en-GB"/>
              <a:t>Planned absence</a:t>
            </a:r>
          </a:p>
        </p:txBody>
      </p:sp>
      <p:sp>
        <p:nvSpPr>
          <p:cNvPr id="3" name="Content Placeholder 2">
            <a:extLst>
              <a:ext uri="{FF2B5EF4-FFF2-40B4-BE49-F238E27FC236}">
                <a16:creationId xmlns:a16="http://schemas.microsoft.com/office/drawing/2014/main" id="{29849258-38A1-3DB4-FEA6-8DA989EE0EFC}"/>
              </a:ext>
            </a:extLst>
          </p:cNvPr>
          <p:cNvSpPr>
            <a:spLocks noGrp="1"/>
          </p:cNvSpPr>
          <p:nvPr>
            <p:ph idx="1"/>
          </p:nvPr>
        </p:nvSpPr>
        <p:spPr/>
        <p:txBody>
          <a:bodyPr/>
          <a:lstStyle/>
          <a:p>
            <a:r>
              <a:rPr lang="en-GB"/>
              <a:t>If students know they are going to be off, for example have a medical dental or hospital appointment or a </a:t>
            </a:r>
            <a:r>
              <a:rPr lang="en-GB" err="1"/>
              <a:t>uni</a:t>
            </a:r>
            <a:r>
              <a:rPr lang="en-GB"/>
              <a:t> open day, they should collect a Leave of Absence Form from outside the office, complete it, get it signed and post it in the box outside the office.</a:t>
            </a:r>
          </a:p>
        </p:txBody>
      </p:sp>
    </p:spTree>
    <p:extLst>
      <p:ext uri="{BB962C8B-B14F-4D97-AF65-F5344CB8AC3E}">
        <p14:creationId xmlns:p14="http://schemas.microsoft.com/office/powerpoint/2010/main" val="4122852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7394-5138-44A3-AF7B-4D574B80AEB7}"/>
              </a:ext>
            </a:extLst>
          </p:cNvPr>
          <p:cNvSpPr>
            <a:spLocks noGrp="1"/>
          </p:cNvSpPr>
          <p:nvPr>
            <p:ph type="title"/>
          </p:nvPr>
        </p:nvSpPr>
        <p:spPr/>
        <p:txBody>
          <a:bodyPr>
            <a:normAutofit fontScale="90000"/>
          </a:bodyPr>
          <a:lstStyle/>
          <a:p>
            <a:r>
              <a:rPr lang="en-GB" b="1">
                <a:solidFill>
                  <a:srgbClr val="4F81BD"/>
                </a:solidFill>
                <a:highlight>
                  <a:srgbClr val="FFFF00"/>
                </a:highlight>
                <a:latin typeface="Arial" panose="020B0604020202020204" pitchFamily="34" charset="0"/>
                <a:ea typeface="Times New Roman" panose="02020603050405020304" pitchFamily="18" charset="0"/>
                <a:cs typeface="Times New Roman" panose="02020603050405020304" pitchFamily="18" charset="0"/>
              </a:rPr>
              <a:t>Employment </a:t>
            </a:r>
            <a:br>
              <a:rPr lang="en-GB" b="1">
                <a:solidFill>
                  <a:srgbClr val="4F81BD"/>
                </a:solidFill>
                <a:latin typeface="Cambria" panose="02040503050406030204" pitchFamily="18" charset="0"/>
                <a:ea typeface="Times New Roman" panose="02020603050405020304" pitchFamily="18" charset="0"/>
                <a:cs typeface="Times New Roman" panose="02020603050405020304" pitchFamily="18" charset="0"/>
              </a:rPr>
            </a:br>
            <a:endParaRPr lang="en-GB"/>
          </a:p>
        </p:txBody>
      </p:sp>
      <p:sp>
        <p:nvSpPr>
          <p:cNvPr id="3" name="Content Placeholder 2">
            <a:extLst>
              <a:ext uri="{FF2B5EF4-FFF2-40B4-BE49-F238E27FC236}">
                <a16:creationId xmlns:a16="http://schemas.microsoft.com/office/drawing/2014/main" id="{53314D40-7DD9-417C-AF71-BF0DA9919D75}"/>
              </a:ext>
            </a:extLst>
          </p:cNvPr>
          <p:cNvSpPr>
            <a:spLocks noGrp="1"/>
          </p:cNvSpPr>
          <p:nvPr>
            <p:ph idx="1"/>
          </p:nvPr>
        </p:nvSpPr>
        <p:spPr>
          <a:xfrm>
            <a:off x="457200" y="1628800"/>
            <a:ext cx="8229600" cy="4625609"/>
          </a:xfrm>
        </p:spPr>
        <p:txBody>
          <a:bodyPr>
            <a:noAutofit/>
          </a:bodyPr>
          <a:lstStyle/>
          <a:p>
            <a:pPr algn="just">
              <a:lnSpc>
                <a:spcPct val="115000"/>
              </a:lnSpc>
              <a:spcAft>
                <a:spcPts val="750"/>
              </a:spcAft>
            </a:pPr>
            <a:r>
              <a:rPr lang="en-GB" sz="2400">
                <a:latin typeface="Arial" panose="020B0604020202020204" pitchFamily="34" charset="0"/>
                <a:ea typeface="Calibri" panose="020F0502020204030204" pitchFamily="34" charset="0"/>
                <a:cs typeface="Times New Roman" panose="02020603050405020304" pitchFamily="18" charset="0"/>
              </a:rPr>
              <a:t>Paid employment can be a great way to improve a student’s confidence, communications, teamwork and leadership skills. </a:t>
            </a:r>
          </a:p>
          <a:p>
            <a:pPr algn="just">
              <a:lnSpc>
                <a:spcPct val="115000"/>
              </a:lnSpc>
              <a:spcAft>
                <a:spcPts val="750"/>
              </a:spcAft>
            </a:pPr>
            <a:r>
              <a:rPr lang="en-GB" sz="2400">
                <a:latin typeface="Arial" panose="020B0604020202020204" pitchFamily="34" charset="0"/>
                <a:ea typeface="Calibri" panose="020F0502020204030204" pitchFamily="34" charset="0"/>
                <a:cs typeface="Times New Roman" panose="02020603050405020304" pitchFamily="18" charset="0"/>
              </a:rPr>
              <a:t>We advise no more than </a:t>
            </a:r>
            <a:r>
              <a:rPr lang="en-GB" sz="2400">
                <a:highlight>
                  <a:srgbClr val="FFFF00"/>
                </a:highlight>
                <a:latin typeface="Arial" panose="020B0604020202020204" pitchFamily="34" charset="0"/>
                <a:ea typeface="Calibri" panose="020F0502020204030204" pitchFamily="34" charset="0"/>
                <a:cs typeface="Times New Roman" panose="02020603050405020304" pitchFamily="18" charset="0"/>
              </a:rPr>
              <a:t>8 -10 hours </a:t>
            </a:r>
            <a:r>
              <a:rPr lang="en-GB" sz="2400">
                <a:latin typeface="Arial" panose="020B0604020202020204" pitchFamily="34" charset="0"/>
                <a:ea typeface="Calibri" panose="020F0502020204030204" pitchFamily="34" charset="0"/>
                <a:cs typeface="Times New Roman" panose="02020603050405020304" pitchFamily="18" charset="0"/>
              </a:rPr>
              <a:t>of paid employment per week, and less in the run up to examinations.  </a:t>
            </a:r>
            <a:endParaRPr lang="en-GB" sz="24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5679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D0601-913C-2CBA-F572-41A3BBB51855}"/>
              </a:ext>
            </a:extLst>
          </p:cNvPr>
          <p:cNvSpPr>
            <a:spLocks noGrp="1"/>
          </p:cNvSpPr>
          <p:nvPr>
            <p:ph type="title"/>
          </p:nvPr>
        </p:nvSpPr>
        <p:spPr/>
        <p:txBody>
          <a:bodyPr>
            <a:normAutofit fontScale="90000"/>
          </a:bodyPr>
          <a:lstStyle/>
          <a:p>
            <a:r>
              <a:rPr lang="en-GB"/>
              <a:t>Dress –please ask me if you aren’t sure</a:t>
            </a:r>
          </a:p>
        </p:txBody>
      </p:sp>
      <p:sp>
        <p:nvSpPr>
          <p:cNvPr id="3" name="Content Placeholder 2">
            <a:extLst>
              <a:ext uri="{FF2B5EF4-FFF2-40B4-BE49-F238E27FC236}">
                <a16:creationId xmlns:a16="http://schemas.microsoft.com/office/drawing/2014/main" id="{80E65D24-F72B-2C12-258C-99FC2DF491A6}"/>
              </a:ext>
            </a:extLst>
          </p:cNvPr>
          <p:cNvSpPr>
            <a:spLocks noGrp="1"/>
          </p:cNvSpPr>
          <p:nvPr>
            <p:ph idx="1"/>
          </p:nvPr>
        </p:nvSpPr>
        <p:spPr/>
        <p:txBody>
          <a:bodyPr>
            <a:normAutofit/>
          </a:bodyPr>
          <a:lstStyle/>
          <a:p>
            <a:r>
              <a:rPr lang="en-GB"/>
              <a:t>Reminders</a:t>
            </a:r>
          </a:p>
          <a:p>
            <a:r>
              <a:rPr lang="en-GB"/>
              <a:t>No crop tops</a:t>
            </a:r>
          </a:p>
          <a:p>
            <a:r>
              <a:rPr lang="en-GB"/>
              <a:t>No shorts</a:t>
            </a:r>
          </a:p>
          <a:p>
            <a:r>
              <a:rPr lang="en-GB"/>
              <a:t>Leggings must be work with a long top</a:t>
            </a:r>
          </a:p>
          <a:p>
            <a:r>
              <a:rPr lang="en-GB"/>
              <a:t>Skirts need to be of an appropriate length</a:t>
            </a:r>
          </a:p>
          <a:p>
            <a:r>
              <a:rPr lang="en-GB"/>
              <a:t>Remember you can’t wear coats in class so dress for that please (</a:t>
            </a:r>
            <a:r>
              <a:rPr lang="en-GB" err="1"/>
              <a:t>e.g</a:t>
            </a:r>
            <a:r>
              <a:rPr lang="en-GB"/>
              <a:t> wear a jumper if it’s cold!)</a:t>
            </a:r>
          </a:p>
        </p:txBody>
      </p:sp>
    </p:spTree>
    <p:extLst>
      <p:ext uri="{BB962C8B-B14F-4D97-AF65-F5344CB8AC3E}">
        <p14:creationId xmlns:p14="http://schemas.microsoft.com/office/powerpoint/2010/main" val="404190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a:t>Supporting Learning in Sixth Form</a:t>
            </a:r>
          </a:p>
        </p:txBody>
      </p:sp>
      <p:sp>
        <p:nvSpPr>
          <p:cNvPr id="5" name="Subtitle 4"/>
          <p:cNvSpPr>
            <a:spLocks noGrp="1"/>
          </p:cNvSpPr>
          <p:nvPr>
            <p:ph type="subTitle" idx="1"/>
          </p:nvPr>
        </p:nvSpPr>
        <p:spPr/>
        <p:txBody>
          <a:bodyPr>
            <a:normAutofit/>
          </a:bodyPr>
          <a:lstStyle/>
          <a:p>
            <a:r>
              <a:rPr lang="en-GB" sz="4000" b="1">
                <a:solidFill>
                  <a:srgbClr val="FFC000"/>
                </a:solidFill>
              </a:rPr>
              <a:t>Mr Winter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Russell Group Skills Audit</a:t>
            </a:r>
          </a:p>
        </p:txBody>
      </p:sp>
      <p:sp>
        <p:nvSpPr>
          <p:cNvPr id="3" name="Content Placeholder 2"/>
          <p:cNvSpPr>
            <a:spLocks noGrp="1"/>
          </p:cNvSpPr>
          <p:nvPr>
            <p:ph idx="1"/>
          </p:nvPr>
        </p:nvSpPr>
        <p:spPr/>
        <p:txBody>
          <a:bodyPr/>
          <a:lstStyle/>
          <a:p>
            <a:r>
              <a:rPr lang="en-GB"/>
              <a:t>Ability to work independently</a:t>
            </a:r>
          </a:p>
          <a:p>
            <a:r>
              <a:rPr lang="en-GB"/>
              <a:t>Ability to write clear, coherent essays and arguments</a:t>
            </a:r>
          </a:p>
          <a:p>
            <a:r>
              <a:rPr lang="en-GB"/>
              <a:t>Ability to solve problems and think critically</a:t>
            </a:r>
          </a:p>
          <a:p>
            <a:r>
              <a:rPr lang="en-GB"/>
              <a:t>Ability to contribute ideas</a:t>
            </a:r>
          </a:p>
          <a:p>
            <a:r>
              <a:rPr lang="en-GB"/>
              <a:t>Ability to contribute to a team</a:t>
            </a:r>
          </a:p>
          <a:p>
            <a:r>
              <a:rPr lang="en-GB"/>
              <a:t>Ability to manage time well</a:t>
            </a:r>
          </a:p>
        </p:txBody>
      </p:sp>
    </p:spTree>
    <p:extLst>
      <p:ext uri="{BB962C8B-B14F-4D97-AF65-F5344CB8AC3E}">
        <p14:creationId xmlns:p14="http://schemas.microsoft.com/office/powerpoint/2010/main" val="816587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a:t>We expect  Sixth Form students to take full responsibility for their learning </a:t>
            </a:r>
          </a:p>
        </p:txBody>
      </p:sp>
      <p:sp>
        <p:nvSpPr>
          <p:cNvPr id="3" name="Content Placeholder 2"/>
          <p:cNvSpPr>
            <a:spLocks noGrp="1"/>
          </p:cNvSpPr>
          <p:nvPr>
            <p:ph idx="1"/>
          </p:nvPr>
        </p:nvSpPr>
        <p:spPr/>
        <p:txBody>
          <a:bodyPr>
            <a:normAutofit/>
          </a:bodyPr>
          <a:lstStyle/>
          <a:p>
            <a:pPr marL="118872" indent="0">
              <a:buNone/>
            </a:pPr>
            <a:r>
              <a:rPr lang="en-GB"/>
              <a:t>This means:</a:t>
            </a:r>
          </a:p>
          <a:p>
            <a:r>
              <a:rPr lang="en-GB"/>
              <a:t>Ensuring that material learned in class is </a:t>
            </a:r>
            <a:r>
              <a:rPr lang="en-GB" b="1"/>
              <a:t>reviewed at home </a:t>
            </a:r>
            <a:r>
              <a:rPr lang="en-GB"/>
              <a:t>or in </a:t>
            </a:r>
            <a:r>
              <a:rPr lang="en-GB" b="1"/>
              <a:t>private study </a:t>
            </a:r>
            <a:r>
              <a:rPr lang="en-GB"/>
              <a:t>time</a:t>
            </a:r>
          </a:p>
          <a:p>
            <a:r>
              <a:rPr lang="en-GB" b="1"/>
              <a:t>Persisting</a:t>
            </a:r>
            <a:r>
              <a:rPr lang="en-GB"/>
              <a:t> with work when it is difficult and asking for help/clarification when needed</a:t>
            </a:r>
          </a:p>
          <a:p>
            <a:r>
              <a:rPr lang="en-GB" b="1"/>
              <a:t>Meeting homework and coursework </a:t>
            </a:r>
            <a:r>
              <a:rPr lang="en-GB"/>
              <a:t>deadlines</a:t>
            </a:r>
          </a:p>
          <a:p>
            <a:r>
              <a:rPr lang="en-GB"/>
              <a:t>Become a historian, mathematician, etc</a:t>
            </a:r>
          </a:p>
        </p:txBody>
      </p:sp>
    </p:spTree>
    <p:extLst>
      <p:ext uri="{BB962C8B-B14F-4D97-AF65-F5344CB8AC3E}">
        <p14:creationId xmlns:p14="http://schemas.microsoft.com/office/powerpoint/2010/main" val="2331842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t>What does success really look like?</a:t>
            </a:r>
          </a:p>
        </p:txBody>
      </p:sp>
      <p:pic>
        <p:nvPicPr>
          <p:cNvPr id="4" name="Content Placeholder 3" descr="https://encrypted-tbn3.gstatic.com/images?q=tbn:ANd9GcSiZThvQQQKkigxr1yMXE3SEI6h9klimxh9FGOE0fBY38Ud1C5az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556792"/>
            <a:ext cx="7344816"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681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How can you help?</a:t>
            </a:r>
          </a:p>
        </p:txBody>
      </p:sp>
      <p:sp>
        <p:nvSpPr>
          <p:cNvPr id="3" name="Content Placeholder 2"/>
          <p:cNvSpPr>
            <a:spLocks noGrp="1"/>
          </p:cNvSpPr>
          <p:nvPr>
            <p:ph idx="1"/>
          </p:nvPr>
        </p:nvSpPr>
        <p:spPr>
          <a:xfrm>
            <a:off x="457200" y="1556793"/>
            <a:ext cx="8229600" cy="4844008"/>
          </a:xfrm>
        </p:spPr>
        <p:txBody>
          <a:bodyPr>
            <a:normAutofit/>
          </a:bodyPr>
          <a:lstStyle/>
          <a:p>
            <a:pPr algn="ctr"/>
            <a:r>
              <a:rPr lang="en-GB"/>
              <a:t>Ensure they have a suitable workspace</a:t>
            </a:r>
          </a:p>
          <a:p>
            <a:pPr algn="ctr"/>
            <a:r>
              <a:rPr lang="en-GB"/>
              <a:t>Monitor the amount of part time work (no more than 8 – 10 hours) – must not be during school hours, 8.30am – 3.30pm</a:t>
            </a:r>
          </a:p>
          <a:p>
            <a:pPr algn="ctr"/>
            <a:r>
              <a:rPr lang="en-GB"/>
              <a:t>Help with organisation/revision</a:t>
            </a:r>
          </a:p>
          <a:p>
            <a:pPr algn="ctr"/>
            <a:r>
              <a:rPr lang="en-GB"/>
              <a:t>Maintain home/school contact</a:t>
            </a:r>
          </a:p>
          <a:p>
            <a:pPr algn="ctr"/>
            <a:r>
              <a:rPr lang="en-GB"/>
              <a:t>Phone 6</a:t>
            </a:r>
            <a:r>
              <a:rPr lang="en-GB" baseline="30000"/>
              <a:t>th</a:t>
            </a:r>
            <a:r>
              <a:rPr lang="en-GB"/>
              <a:t> form office re: absences</a:t>
            </a:r>
          </a:p>
          <a:p>
            <a:pPr algn="ctr"/>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443F0-32A7-48C8-A197-1B25B8D363AD}"/>
              </a:ext>
            </a:extLst>
          </p:cNvPr>
          <p:cNvSpPr>
            <a:spLocks noGrp="1"/>
          </p:cNvSpPr>
          <p:nvPr>
            <p:ph type="title"/>
          </p:nvPr>
        </p:nvSpPr>
        <p:spPr/>
        <p:txBody>
          <a:bodyPr/>
          <a:lstStyle/>
          <a:p>
            <a:r>
              <a:rPr lang="en-GB"/>
              <a:t>Mistakes parents/carers make</a:t>
            </a:r>
          </a:p>
        </p:txBody>
      </p:sp>
      <p:sp>
        <p:nvSpPr>
          <p:cNvPr id="3" name="Content Placeholder 2">
            <a:extLst>
              <a:ext uri="{FF2B5EF4-FFF2-40B4-BE49-F238E27FC236}">
                <a16:creationId xmlns:a16="http://schemas.microsoft.com/office/drawing/2014/main" id="{1E92E3E9-AF75-498E-8344-BDE252972CC9}"/>
              </a:ext>
            </a:extLst>
          </p:cNvPr>
          <p:cNvSpPr>
            <a:spLocks noGrp="1"/>
          </p:cNvSpPr>
          <p:nvPr>
            <p:ph idx="1"/>
          </p:nvPr>
        </p:nvSpPr>
        <p:spPr/>
        <p:txBody>
          <a:bodyPr/>
          <a:lstStyle/>
          <a:p>
            <a:r>
              <a:rPr lang="en-GB"/>
              <a:t>“ they are 17/18 years of age, nothing I can do”</a:t>
            </a:r>
          </a:p>
          <a:p>
            <a:r>
              <a:rPr lang="en-GB"/>
              <a:t>Stop taking an interest in homework, progress, interims etc</a:t>
            </a:r>
          </a:p>
          <a:p>
            <a:r>
              <a:rPr lang="en-GB"/>
              <a:t>Disregard attendance issues</a:t>
            </a:r>
          </a:p>
          <a:p>
            <a:r>
              <a:rPr lang="en-GB"/>
              <a:t>Disregard emails, letters etc</a:t>
            </a:r>
          </a:p>
          <a:p>
            <a:r>
              <a:rPr lang="en-GB"/>
              <a:t>Leave it too late to raise concerns</a:t>
            </a:r>
          </a:p>
          <a:p>
            <a:r>
              <a:rPr lang="en-GB"/>
              <a:t>Cover for students</a:t>
            </a:r>
          </a:p>
        </p:txBody>
      </p:sp>
    </p:spTree>
    <p:extLst>
      <p:ext uri="{BB962C8B-B14F-4D97-AF65-F5344CB8AC3E}">
        <p14:creationId xmlns:p14="http://schemas.microsoft.com/office/powerpoint/2010/main" val="3825857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Exam Boards</a:t>
            </a:r>
          </a:p>
        </p:txBody>
      </p:sp>
      <p:sp>
        <p:nvSpPr>
          <p:cNvPr id="3" name="Content Placeholder 2"/>
          <p:cNvSpPr>
            <a:spLocks noGrp="1"/>
          </p:cNvSpPr>
          <p:nvPr>
            <p:ph idx="1"/>
          </p:nvPr>
        </p:nvSpPr>
        <p:spPr/>
        <p:txBody>
          <a:bodyPr/>
          <a:lstStyle/>
          <a:p>
            <a:pPr algn="ctr">
              <a:buNone/>
            </a:pPr>
            <a:r>
              <a:rPr lang="en-GB">
                <a:hlinkClick r:id="rId2"/>
              </a:rPr>
              <a:t>www.aqa.org.uk</a:t>
            </a:r>
            <a:endParaRPr lang="en-GB"/>
          </a:p>
          <a:p>
            <a:pPr algn="ctr">
              <a:buNone/>
            </a:pPr>
            <a:r>
              <a:rPr lang="en-GB">
                <a:hlinkClick r:id="rId3"/>
              </a:rPr>
              <a:t>www.ocr.org.uk</a:t>
            </a:r>
            <a:endParaRPr lang="en-GB"/>
          </a:p>
          <a:p>
            <a:pPr algn="ctr">
              <a:buNone/>
            </a:pPr>
            <a:r>
              <a:rPr lang="en-GB">
                <a:hlinkClick r:id="rId4"/>
              </a:rPr>
              <a:t>www.qualifications.pearson.com</a:t>
            </a:r>
            <a:r>
              <a:rPr lang="en-GB"/>
              <a:t> (edexcel) </a:t>
            </a:r>
          </a:p>
          <a:p>
            <a:pPr>
              <a:buNone/>
            </a:pPr>
            <a:endParaRPr lang="en-GB"/>
          </a:p>
          <a:p>
            <a:pPr>
              <a:buNone/>
            </a:pPr>
            <a:r>
              <a:rPr lang="en-GB" b="1"/>
              <a:t>Please note:  </a:t>
            </a:r>
            <a:r>
              <a:rPr lang="en-GB"/>
              <a:t>Curriculum Leaders have the final decision as to whether students are entered for exams.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Folders and Organisation</a:t>
            </a:r>
          </a:p>
        </p:txBody>
      </p:sp>
      <p:sp>
        <p:nvSpPr>
          <p:cNvPr id="3" name="Content Placeholder 2"/>
          <p:cNvSpPr>
            <a:spLocks noGrp="1"/>
          </p:cNvSpPr>
          <p:nvPr>
            <p:ph idx="1"/>
          </p:nvPr>
        </p:nvSpPr>
        <p:spPr/>
        <p:txBody>
          <a:bodyPr/>
          <a:lstStyle/>
          <a:p>
            <a:r>
              <a:rPr lang="en-GB"/>
              <a:t>Specification</a:t>
            </a:r>
          </a:p>
          <a:p>
            <a:r>
              <a:rPr lang="en-GB"/>
              <a:t>Exam papers</a:t>
            </a:r>
          </a:p>
          <a:p>
            <a:r>
              <a:rPr lang="en-GB"/>
              <a:t>Mark schemes</a:t>
            </a:r>
          </a:p>
          <a:p>
            <a:r>
              <a:rPr lang="en-GB"/>
              <a:t>Examiners reports</a:t>
            </a:r>
          </a:p>
          <a:p>
            <a:r>
              <a:rPr lang="en-GB"/>
              <a:t>Dividers</a:t>
            </a:r>
          </a:p>
          <a:p>
            <a:endParaRPr lang="en-GB"/>
          </a:p>
          <a:p>
            <a:pPr>
              <a:buNone/>
            </a:pPr>
            <a:r>
              <a:rPr lang="en-GB"/>
              <a:t>We check these each term.</a:t>
            </a:r>
          </a:p>
          <a:p>
            <a:pPr>
              <a:buNone/>
            </a:pPr>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a:t>Key Dates 2026/27</a:t>
            </a:r>
          </a:p>
        </p:txBody>
      </p:sp>
      <p:sp>
        <p:nvSpPr>
          <p:cNvPr id="5" name="Subtitle 4"/>
          <p:cNvSpPr>
            <a:spLocks noGrp="1"/>
          </p:cNvSpPr>
          <p:nvPr>
            <p:ph type="subTitle" idx="1"/>
          </p:nvPr>
        </p:nvSpPr>
        <p:spPr/>
        <p:txBody>
          <a:bodyPr>
            <a:normAutofit/>
          </a:bodyPr>
          <a:lstStyle/>
          <a:p>
            <a:r>
              <a:rPr lang="en-GB" sz="4000" b="1">
                <a:solidFill>
                  <a:srgbClr val="FFC000"/>
                </a:solidFill>
              </a:rPr>
              <a:t>Trinity Sixth Form</a:t>
            </a:r>
          </a:p>
        </p:txBody>
      </p:sp>
    </p:spTree>
    <p:extLst>
      <p:ext uri="{BB962C8B-B14F-4D97-AF65-F5344CB8AC3E}">
        <p14:creationId xmlns:p14="http://schemas.microsoft.com/office/powerpoint/2010/main" val="591266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BE27-25C6-49D0-98E5-A96488350B61}"/>
              </a:ext>
            </a:extLst>
          </p:cNvPr>
          <p:cNvSpPr>
            <a:spLocks noGrp="1"/>
          </p:cNvSpPr>
          <p:nvPr>
            <p:ph type="title"/>
          </p:nvPr>
        </p:nvSpPr>
        <p:spPr/>
        <p:txBody>
          <a:bodyPr>
            <a:normAutofit/>
          </a:bodyPr>
          <a:lstStyle/>
          <a:p>
            <a:r>
              <a:rPr lang="en-GB"/>
              <a:t>Other useful information</a:t>
            </a:r>
          </a:p>
        </p:txBody>
      </p:sp>
      <p:sp>
        <p:nvSpPr>
          <p:cNvPr id="3" name="Content Placeholder 2">
            <a:extLst>
              <a:ext uri="{FF2B5EF4-FFF2-40B4-BE49-F238E27FC236}">
                <a16:creationId xmlns:a16="http://schemas.microsoft.com/office/drawing/2014/main" id="{9C4533E7-9DEF-45B1-ADCA-0BA33729D1C0}"/>
              </a:ext>
            </a:extLst>
          </p:cNvPr>
          <p:cNvSpPr>
            <a:spLocks noGrp="1"/>
          </p:cNvSpPr>
          <p:nvPr>
            <p:ph idx="1"/>
          </p:nvPr>
        </p:nvSpPr>
        <p:spPr/>
        <p:txBody>
          <a:bodyPr>
            <a:normAutofit/>
          </a:bodyPr>
          <a:lstStyle/>
          <a:p>
            <a:r>
              <a:rPr lang="en-GB"/>
              <a:t>Interim reports </a:t>
            </a:r>
          </a:p>
          <a:p>
            <a:pPr lvl="1"/>
            <a:r>
              <a:rPr lang="en-GB" b="1"/>
              <a:t>Interim 1 – December 2026</a:t>
            </a:r>
          </a:p>
          <a:p>
            <a:pPr lvl="1"/>
            <a:r>
              <a:rPr lang="en-GB" b="1"/>
              <a:t>Interim 2 –  March 2027</a:t>
            </a:r>
          </a:p>
          <a:p>
            <a:pPr lvl="1"/>
            <a:r>
              <a:rPr lang="en-GB" b="1"/>
              <a:t>Interim 3 – May 2027</a:t>
            </a:r>
          </a:p>
          <a:p>
            <a:r>
              <a:rPr lang="en-GB"/>
              <a:t>Mock exams week beginning </a:t>
            </a:r>
            <a:r>
              <a:rPr lang="en-GB" b="1">
                <a:solidFill>
                  <a:srgbClr val="7030A0"/>
                </a:solidFill>
              </a:rPr>
              <a:t>12</a:t>
            </a:r>
            <a:r>
              <a:rPr lang="en-GB" b="1" baseline="30000">
                <a:solidFill>
                  <a:srgbClr val="7030A0"/>
                </a:solidFill>
              </a:rPr>
              <a:t>th</a:t>
            </a:r>
            <a:r>
              <a:rPr lang="en-GB" b="1">
                <a:solidFill>
                  <a:srgbClr val="7030A0"/>
                </a:solidFill>
              </a:rPr>
              <a:t> April 2027. </a:t>
            </a:r>
          </a:p>
          <a:p>
            <a:r>
              <a:rPr lang="en-GB"/>
              <a:t>Year 12 Parents Evening will take place on </a:t>
            </a:r>
            <a:r>
              <a:rPr lang="en-GB" b="1">
                <a:solidFill>
                  <a:srgbClr val="7030A0"/>
                </a:solidFill>
              </a:rPr>
              <a:t>Thursday 13</a:t>
            </a:r>
            <a:r>
              <a:rPr lang="en-GB" b="1" baseline="30000">
                <a:solidFill>
                  <a:srgbClr val="7030A0"/>
                </a:solidFill>
              </a:rPr>
              <a:t>th</a:t>
            </a:r>
            <a:r>
              <a:rPr lang="en-GB" b="1">
                <a:solidFill>
                  <a:srgbClr val="7030A0"/>
                </a:solidFill>
              </a:rPr>
              <a:t> May 2027</a:t>
            </a:r>
          </a:p>
          <a:p>
            <a:r>
              <a:rPr lang="en-GB" err="1"/>
              <a:t>Btec</a:t>
            </a:r>
            <a:r>
              <a:rPr lang="en-GB"/>
              <a:t> Deadlines – </a:t>
            </a:r>
            <a:r>
              <a:rPr lang="en-GB" b="1"/>
              <a:t>set by individual subjects</a:t>
            </a:r>
          </a:p>
          <a:p>
            <a:r>
              <a:rPr lang="en-GB"/>
              <a:t>Futures Ready Visit – </a:t>
            </a:r>
            <a:r>
              <a:rPr lang="en-GB" b="1"/>
              <a:t>April 2027</a:t>
            </a:r>
          </a:p>
          <a:p>
            <a:endParaRPr lang="en-GB">
              <a:solidFill>
                <a:srgbClr val="002060"/>
              </a:solidFill>
            </a:endParaRPr>
          </a:p>
        </p:txBody>
      </p:sp>
    </p:spTree>
    <p:extLst>
      <p:ext uri="{BB962C8B-B14F-4D97-AF65-F5344CB8AC3E}">
        <p14:creationId xmlns:p14="http://schemas.microsoft.com/office/powerpoint/2010/main" val="2855835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Work Experience</a:t>
            </a:r>
          </a:p>
        </p:txBody>
      </p:sp>
      <p:sp>
        <p:nvSpPr>
          <p:cNvPr id="3" name="Content Placeholder 2"/>
          <p:cNvSpPr>
            <a:spLocks noGrp="1"/>
          </p:cNvSpPr>
          <p:nvPr>
            <p:ph idx="1"/>
          </p:nvPr>
        </p:nvSpPr>
        <p:spPr/>
        <p:txBody>
          <a:bodyPr/>
          <a:lstStyle/>
          <a:p>
            <a:r>
              <a:rPr lang="en-GB" b="1"/>
              <a:t>5 days between Oct 2026 and July 16</a:t>
            </a:r>
            <a:r>
              <a:rPr lang="en-GB" b="1" baseline="30000"/>
              <a:t>th</a:t>
            </a:r>
            <a:r>
              <a:rPr lang="en-GB" b="1"/>
              <a:t> 2027</a:t>
            </a:r>
          </a:p>
          <a:p>
            <a:r>
              <a:rPr lang="en-GB"/>
              <a:t>Work experience must be something students are thinking about doing as a career not more part-time work!</a:t>
            </a:r>
          </a:p>
          <a:p>
            <a:r>
              <a:rPr lang="en-GB"/>
              <a:t>Students arrange, support from careers adviser &amp; 6</a:t>
            </a:r>
            <a:r>
              <a:rPr lang="en-GB" baseline="30000"/>
              <a:t>th</a:t>
            </a:r>
            <a:r>
              <a:rPr lang="en-GB"/>
              <a:t> form team.</a:t>
            </a:r>
          </a:p>
        </p:txBody>
      </p:sp>
    </p:spTree>
    <p:extLst>
      <p:ext uri="{BB962C8B-B14F-4D97-AF65-F5344CB8AC3E}">
        <p14:creationId xmlns:p14="http://schemas.microsoft.com/office/powerpoint/2010/main" val="3258295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D8E86-0568-A129-27FB-7143A1B5CB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0CD64F-86A6-C45C-B88F-3510CB8616FA}"/>
              </a:ext>
            </a:extLst>
          </p:cNvPr>
          <p:cNvSpPr>
            <a:spLocks noGrp="1"/>
          </p:cNvSpPr>
          <p:nvPr>
            <p:ph type="ctrTitle"/>
          </p:nvPr>
        </p:nvSpPr>
        <p:spPr/>
        <p:txBody>
          <a:bodyPr/>
          <a:lstStyle/>
          <a:p>
            <a:r>
              <a:rPr lang="en-GB"/>
              <a:t>New &amp; Improved facilities 2025/26</a:t>
            </a:r>
          </a:p>
        </p:txBody>
      </p:sp>
      <p:sp>
        <p:nvSpPr>
          <p:cNvPr id="5" name="Subtitle 4">
            <a:extLst>
              <a:ext uri="{FF2B5EF4-FFF2-40B4-BE49-F238E27FC236}">
                <a16:creationId xmlns:a16="http://schemas.microsoft.com/office/drawing/2014/main" id="{74945030-2227-5595-4C0F-20D0EC8880DC}"/>
              </a:ext>
            </a:extLst>
          </p:cNvPr>
          <p:cNvSpPr>
            <a:spLocks noGrp="1"/>
          </p:cNvSpPr>
          <p:nvPr>
            <p:ph type="subTitle" idx="1"/>
          </p:nvPr>
        </p:nvSpPr>
        <p:spPr/>
        <p:txBody>
          <a:bodyPr>
            <a:normAutofit/>
          </a:bodyPr>
          <a:lstStyle/>
          <a:p>
            <a:r>
              <a:rPr lang="en-GB" sz="4000" b="1">
                <a:solidFill>
                  <a:srgbClr val="FFC000"/>
                </a:solidFill>
              </a:rPr>
              <a:t>Trinity Sixth Form</a:t>
            </a:r>
          </a:p>
        </p:txBody>
      </p:sp>
    </p:spTree>
    <p:extLst>
      <p:ext uri="{BB962C8B-B14F-4D97-AF65-F5344CB8AC3E}">
        <p14:creationId xmlns:p14="http://schemas.microsoft.com/office/powerpoint/2010/main" val="1253253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9DAA9-2D21-5A79-B913-2E49E0D8768D}"/>
              </a:ext>
            </a:extLst>
          </p:cNvPr>
          <p:cNvSpPr>
            <a:spLocks noGrp="1"/>
          </p:cNvSpPr>
          <p:nvPr>
            <p:ph type="title"/>
          </p:nvPr>
        </p:nvSpPr>
        <p:spPr/>
        <p:txBody>
          <a:bodyPr/>
          <a:lstStyle/>
          <a:p>
            <a:r>
              <a:rPr lang="en-GB"/>
              <a:t>Bistro</a:t>
            </a:r>
          </a:p>
        </p:txBody>
      </p:sp>
      <p:pic>
        <p:nvPicPr>
          <p:cNvPr id="4" name="Content Placeholder 3">
            <a:extLst>
              <a:ext uri="{FF2B5EF4-FFF2-40B4-BE49-F238E27FC236}">
                <a16:creationId xmlns:a16="http://schemas.microsoft.com/office/drawing/2014/main" id="{AC28E84F-0D9C-A92E-8041-54CB7342AD0A}"/>
              </a:ext>
            </a:extLst>
          </p:cNvPr>
          <p:cNvPicPr>
            <a:picLocks noGrp="1" noChangeAspect="1"/>
          </p:cNvPicPr>
          <p:nvPr>
            <p:ph idx="1"/>
          </p:nvPr>
        </p:nvPicPr>
        <p:blipFill>
          <a:blip r:embed="rId2"/>
          <a:stretch>
            <a:fillRect/>
          </a:stretch>
        </p:blipFill>
        <p:spPr>
          <a:xfrm>
            <a:off x="457200" y="1709635"/>
            <a:ext cx="8303341" cy="4885403"/>
          </a:xfrm>
          <a:prstGeom prst="rect">
            <a:avLst/>
          </a:prstGeom>
        </p:spPr>
      </p:pic>
    </p:spTree>
    <p:extLst>
      <p:ext uri="{BB962C8B-B14F-4D97-AF65-F5344CB8AC3E}">
        <p14:creationId xmlns:p14="http://schemas.microsoft.com/office/powerpoint/2010/main" val="1839281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626B8-CE5F-0C64-273C-966E795BDB90}"/>
              </a:ext>
            </a:extLst>
          </p:cNvPr>
          <p:cNvSpPr>
            <a:spLocks noGrp="1"/>
          </p:cNvSpPr>
          <p:nvPr>
            <p:ph type="title"/>
          </p:nvPr>
        </p:nvSpPr>
        <p:spPr/>
        <p:txBody>
          <a:bodyPr/>
          <a:lstStyle/>
          <a:p>
            <a:r>
              <a:rPr lang="en-GB"/>
              <a:t>New PC’s in Bistro</a:t>
            </a:r>
          </a:p>
        </p:txBody>
      </p:sp>
      <p:pic>
        <p:nvPicPr>
          <p:cNvPr id="4" name="Content Placeholder 3">
            <a:extLst>
              <a:ext uri="{FF2B5EF4-FFF2-40B4-BE49-F238E27FC236}">
                <a16:creationId xmlns:a16="http://schemas.microsoft.com/office/drawing/2014/main" id="{1C80A1F5-8DD7-B3E8-B503-22DA5052878F}"/>
              </a:ext>
            </a:extLst>
          </p:cNvPr>
          <p:cNvPicPr>
            <a:picLocks noGrp="1" noChangeAspect="1"/>
          </p:cNvPicPr>
          <p:nvPr>
            <p:ph idx="1"/>
          </p:nvPr>
        </p:nvPicPr>
        <p:blipFill>
          <a:blip r:embed="rId2"/>
          <a:stretch>
            <a:fillRect/>
          </a:stretch>
        </p:blipFill>
        <p:spPr>
          <a:xfrm>
            <a:off x="265470" y="1669077"/>
            <a:ext cx="8406581" cy="4900740"/>
          </a:xfrm>
          <a:prstGeom prst="rect">
            <a:avLst/>
          </a:prstGeom>
        </p:spPr>
      </p:pic>
    </p:spTree>
    <p:extLst>
      <p:ext uri="{BB962C8B-B14F-4D97-AF65-F5344CB8AC3E}">
        <p14:creationId xmlns:p14="http://schemas.microsoft.com/office/powerpoint/2010/main" val="3621964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275AC-6885-1217-CB4A-1878769F4F3B}"/>
              </a:ext>
            </a:extLst>
          </p:cNvPr>
          <p:cNvSpPr>
            <a:spLocks noGrp="1"/>
          </p:cNvSpPr>
          <p:nvPr>
            <p:ph type="title"/>
          </p:nvPr>
        </p:nvSpPr>
        <p:spPr/>
        <p:txBody>
          <a:bodyPr/>
          <a:lstStyle/>
          <a:p>
            <a:r>
              <a:rPr lang="en-GB"/>
              <a:t>New PC’s in LRA’s</a:t>
            </a:r>
          </a:p>
        </p:txBody>
      </p:sp>
      <p:pic>
        <p:nvPicPr>
          <p:cNvPr id="4" name="Content Placeholder 3">
            <a:extLst>
              <a:ext uri="{FF2B5EF4-FFF2-40B4-BE49-F238E27FC236}">
                <a16:creationId xmlns:a16="http://schemas.microsoft.com/office/drawing/2014/main" id="{AC04DD3C-C695-C814-6A4F-F1E0670FBA4E}"/>
              </a:ext>
            </a:extLst>
          </p:cNvPr>
          <p:cNvPicPr>
            <a:picLocks noGrp="1" noChangeAspect="1"/>
          </p:cNvPicPr>
          <p:nvPr>
            <p:ph idx="1"/>
          </p:nvPr>
        </p:nvPicPr>
        <p:blipFill>
          <a:blip r:embed="rId2"/>
          <a:stretch>
            <a:fillRect/>
          </a:stretch>
        </p:blipFill>
        <p:spPr>
          <a:xfrm>
            <a:off x="768590" y="1642089"/>
            <a:ext cx="7359445" cy="4927727"/>
          </a:xfrm>
          <a:prstGeom prst="rect">
            <a:avLst/>
          </a:prstGeom>
        </p:spPr>
      </p:pic>
    </p:spTree>
    <p:extLst>
      <p:ext uri="{BB962C8B-B14F-4D97-AF65-F5344CB8AC3E}">
        <p14:creationId xmlns:p14="http://schemas.microsoft.com/office/powerpoint/2010/main" val="2142663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049D-58E3-B572-59B8-BBC61859FC03}"/>
              </a:ext>
            </a:extLst>
          </p:cNvPr>
          <p:cNvSpPr>
            <a:spLocks noGrp="1"/>
          </p:cNvSpPr>
          <p:nvPr>
            <p:ph type="title"/>
          </p:nvPr>
        </p:nvSpPr>
        <p:spPr/>
        <p:txBody>
          <a:bodyPr/>
          <a:lstStyle/>
          <a:p>
            <a:r>
              <a:rPr lang="en-GB"/>
              <a:t>More lockers</a:t>
            </a:r>
          </a:p>
        </p:txBody>
      </p:sp>
      <p:pic>
        <p:nvPicPr>
          <p:cNvPr id="5" name="Content Placeholder 4">
            <a:extLst>
              <a:ext uri="{FF2B5EF4-FFF2-40B4-BE49-F238E27FC236}">
                <a16:creationId xmlns:a16="http://schemas.microsoft.com/office/drawing/2014/main" id="{AAE3195C-5ACE-EC82-5896-2BF4E4721B07}"/>
              </a:ext>
            </a:extLst>
          </p:cNvPr>
          <p:cNvPicPr>
            <a:picLocks noGrp="1" noChangeAspect="1"/>
          </p:cNvPicPr>
          <p:nvPr>
            <p:ph idx="1"/>
          </p:nvPr>
        </p:nvPicPr>
        <p:blipFill>
          <a:blip r:embed="rId2"/>
          <a:stretch>
            <a:fillRect/>
          </a:stretch>
        </p:blipFill>
        <p:spPr>
          <a:xfrm>
            <a:off x="1268361" y="1538850"/>
            <a:ext cx="5987845" cy="5007026"/>
          </a:xfrm>
          <a:prstGeom prst="rect">
            <a:avLst/>
          </a:prstGeom>
        </p:spPr>
      </p:pic>
    </p:spTree>
    <p:extLst>
      <p:ext uri="{BB962C8B-B14F-4D97-AF65-F5344CB8AC3E}">
        <p14:creationId xmlns:p14="http://schemas.microsoft.com/office/powerpoint/2010/main" val="4148729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555E3-6298-9C9D-D0CF-A06B352E3B1A}"/>
              </a:ext>
            </a:extLst>
          </p:cNvPr>
          <p:cNvSpPr>
            <a:spLocks noGrp="1"/>
          </p:cNvSpPr>
          <p:nvPr>
            <p:ph type="title"/>
          </p:nvPr>
        </p:nvSpPr>
        <p:spPr/>
        <p:txBody>
          <a:bodyPr/>
          <a:lstStyle/>
          <a:p>
            <a:r>
              <a:rPr lang="en-GB"/>
              <a:t>New study hub</a:t>
            </a:r>
          </a:p>
        </p:txBody>
      </p:sp>
      <p:pic>
        <p:nvPicPr>
          <p:cNvPr id="5" name="Content Placeholder 4">
            <a:extLst>
              <a:ext uri="{FF2B5EF4-FFF2-40B4-BE49-F238E27FC236}">
                <a16:creationId xmlns:a16="http://schemas.microsoft.com/office/drawing/2014/main" id="{2896C735-C223-D8C1-15C7-FDE550FE8A6C}"/>
              </a:ext>
            </a:extLst>
          </p:cNvPr>
          <p:cNvPicPr>
            <a:picLocks noGrp="1" noChangeAspect="1"/>
          </p:cNvPicPr>
          <p:nvPr>
            <p:ph idx="1"/>
          </p:nvPr>
        </p:nvPicPr>
        <p:blipFill>
          <a:blip r:embed="rId2"/>
          <a:stretch>
            <a:fillRect/>
          </a:stretch>
        </p:blipFill>
        <p:spPr>
          <a:xfrm>
            <a:off x="943897" y="1408176"/>
            <a:ext cx="7256206" cy="5294375"/>
          </a:xfrm>
          <a:prstGeom prst="rect">
            <a:avLst/>
          </a:prstGeom>
        </p:spPr>
      </p:pic>
    </p:spTree>
    <p:extLst>
      <p:ext uri="{BB962C8B-B14F-4D97-AF65-F5344CB8AC3E}">
        <p14:creationId xmlns:p14="http://schemas.microsoft.com/office/powerpoint/2010/main" val="3405497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765B3-85C2-97F6-F48D-EF99FB3D4D78}"/>
              </a:ext>
            </a:extLst>
          </p:cNvPr>
          <p:cNvSpPr>
            <a:spLocks noGrp="1"/>
          </p:cNvSpPr>
          <p:nvPr>
            <p:ph type="title"/>
          </p:nvPr>
        </p:nvSpPr>
        <p:spPr/>
        <p:txBody>
          <a:bodyPr/>
          <a:lstStyle/>
          <a:p>
            <a:r>
              <a:rPr lang="en-GB"/>
              <a:t>New boys toilets</a:t>
            </a:r>
          </a:p>
        </p:txBody>
      </p:sp>
      <p:pic>
        <p:nvPicPr>
          <p:cNvPr id="4" name="Content Placeholder 3">
            <a:extLst>
              <a:ext uri="{FF2B5EF4-FFF2-40B4-BE49-F238E27FC236}">
                <a16:creationId xmlns:a16="http://schemas.microsoft.com/office/drawing/2014/main" id="{97C02A8C-CF42-91BD-1042-5E4FFD993CC9}"/>
              </a:ext>
            </a:extLst>
          </p:cNvPr>
          <p:cNvPicPr>
            <a:picLocks noGrp="1" noChangeAspect="1"/>
          </p:cNvPicPr>
          <p:nvPr>
            <p:ph idx="1"/>
          </p:nvPr>
        </p:nvPicPr>
        <p:blipFill>
          <a:blip r:embed="rId2"/>
          <a:stretch>
            <a:fillRect/>
          </a:stretch>
        </p:blipFill>
        <p:spPr>
          <a:xfrm>
            <a:off x="1077469" y="1592826"/>
            <a:ext cx="6989061" cy="5109726"/>
          </a:xfrm>
          <a:prstGeom prst="rect">
            <a:avLst/>
          </a:prstGeom>
        </p:spPr>
      </p:pic>
    </p:spTree>
    <p:extLst>
      <p:ext uri="{BB962C8B-B14F-4D97-AF65-F5344CB8AC3E}">
        <p14:creationId xmlns:p14="http://schemas.microsoft.com/office/powerpoint/2010/main" val="1703515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D524E-26DA-D423-6742-FAE5FAD29C93}"/>
              </a:ext>
            </a:extLst>
          </p:cNvPr>
          <p:cNvSpPr>
            <a:spLocks noGrp="1"/>
          </p:cNvSpPr>
          <p:nvPr>
            <p:ph type="title"/>
          </p:nvPr>
        </p:nvSpPr>
        <p:spPr/>
        <p:txBody>
          <a:bodyPr/>
          <a:lstStyle/>
          <a:p>
            <a:r>
              <a:rPr lang="en-GB"/>
              <a:t>More benches</a:t>
            </a:r>
          </a:p>
        </p:txBody>
      </p:sp>
      <p:pic>
        <p:nvPicPr>
          <p:cNvPr id="4" name="Content Placeholder 3">
            <a:extLst>
              <a:ext uri="{FF2B5EF4-FFF2-40B4-BE49-F238E27FC236}">
                <a16:creationId xmlns:a16="http://schemas.microsoft.com/office/drawing/2014/main" id="{B026640E-859C-5B8C-9780-D3C6C529EB84}"/>
              </a:ext>
            </a:extLst>
          </p:cNvPr>
          <p:cNvPicPr>
            <a:picLocks noGrp="1" noChangeAspect="1"/>
          </p:cNvPicPr>
          <p:nvPr>
            <p:ph idx="1"/>
          </p:nvPr>
        </p:nvPicPr>
        <p:blipFill>
          <a:blip r:embed="rId2"/>
          <a:stretch>
            <a:fillRect/>
          </a:stretch>
        </p:blipFill>
        <p:spPr>
          <a:xfrm>
            <a:off x="1017639" y="1797050"/>
            <a:ext cx="7298777" cy="4581525"/>
          </a:xfrm>
          <a:prstGeom prst="rect">
            <a:avLst/>
          </a:prstGeom>
        </p:spPr>
      </p:pic>
    </p:spTree>
    <p:extLst>
      <p:ext uri="{BB962C8B-B14F-4D97-AF65-F5344CB8AC3E}">
        <p14:creationId xmlns:p14="http://schemas.microsoft.com/office/powerpoint/2010/main" val="4024299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Come and have a chat!</a:t>
            </a:r>
          </a:p>
        </p:txBody>
      </p:sp>
      <p:sp>
        <p:nvSpPr>
          <p:cNvPr id="3" name="Content Placeholder 2"/>
          <p:cNvSpPr>
            <a:spLocks noGrp="1"/>
          </p:cNvSpPr>
          <p:nvPr>
            <p:ph idx="1"/>
          </p:nvPr>
        </p:nvSpPr>
        <p:spPr/>
        <p:txBody>
          <a:bodyPr/>
          <a:lstStyle/>
          <a:p>
            <a:r>
              <a:rPr lang="en-GB"/>
              <a:t>Any questions please ask!</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Y12-Expectations-Evening">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TrinityTemplat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1_Y12-Expectations-Evening">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Y12-Expectations-Evening</Template>
  <Application>Microsoft Office PowerPoint</Application>
  <PresentationFormat>On-screen Show (4:3)</PresentationFormat>
  <Slides>35</Slides>
  <Notes>0</Notes>
  <HiddenSlides>0</HiddenSlides>
  <ScaleCrop>false</ScaleCrop>
  <HeadingPairs>
    <vt:vector size="4" baseType="variant">
      <vt:variant>
        <vt:lpstr>Theme</vt:lpstr>
      </vt:variant>
      <vt:variant>
        <vt:i4>3</vt:i4>
      </vt:variant>
      <vt:variant>
        <vt:lpstr>Slide Titles</vt:lpstr>
      </vt:variant>
      <vt:variant>
        <vt:i4>35</vt:i4>
      </vt:variant>
    </vt:vector>
  </HeadingPairs>
  <TitlesOfParts>
    <vt:vector size="38" baseType="lpstr">
      <vt:lpstr>Y12-Expectations-Evening</vt:lpstr>
      <vt:lpstr>TrinityTemplate</vt:lpstr>
      <vt:lpstr>1_Y12-Expectations-Evening</vt:lpstr>
      <vt:lpstr>Year 12 Information Evening Welcome</vt:lpstr>
      <vt:lpstr>Year 12</vt:lpstr>
      <vt:lpstr>Welcome</vt:lpstr>
      <vt:lpstr>Contact us:</vt:lpstr>
      <vt:lpstr>Contacting Sixth Form</vt:lpstr>
      <vt:lpstr>School day - timings</vt:lpstr>
      <vt:lpstr>‘SIMS intouch’ – school emails</vt:lpstr>
      <vt:lpstr>Year 12 Key info</vt:lpstr>
      <vt:lpstr>Guidelines for Success </vt:lpstr>
      <vt:lpstr>6th From Expectations</vt:lpstr>
      <vt:lpstr>Attendance</vt:lpstr>
      <vt:lpstr>Absence</vt:lpstr>
      <vt:lpstr>Planned absence</vt:lpstr>
      <vt:lpstr>Employment  </vt:lpstr>
      <vt:lpstr>Dress –please ask me if you aren’t sure</vt:lpstr>
      <vt:lpstr>Supporting Learning in Sixth Form</vt:lpstr>
      <vt:lpstr>Russell Group Skills Audit</vt:lpstr>
      <vt:lpstr>We expect  Sixth Form students to take full responsibility for their learning </vt:lpstr>
      <vt:lpstr>What does success really look like?</vt:lpstr>
      <vt:lpstr>How can you help?</vt:lpstr>
      <vt:lpstr>Mistakes parents/carers make</vt:lpstr>
      <vt:lpstr>Exam Boards</vt:lpstr>
      <vt:lpstr>Folders and Organisation</vt:lpstr>
      <vt:lpstr>Key Dates 2026/27</vt:lpstr>
      <vt:lpstr>Other useful information</vt:lpstr>
      <vt:lpstr>Work Experience</vt:lpstr>
      <vt:lpstr>New &amp; Improved facilities 2025/26</vt:lpstr>
      <vt:lpstr>Bistro</vt:lpstr>
      <vt:lpstr>New PC’s in Bistro</vt:lpstr>
      <vt:lpstr>New PC’s in LRA’s</vt:lpstr>
      <vt:lpstr>More lockers</vt:lpstr>
      <vt:lpstr>New study hub</vt:lpstr>
      <vt:lpstr>New boys toilets</vt:lpstr>
      <vt:lpstr>More benches</vt:lpstr>
      <vt:lpstr>Come and have a chat!</vt:lpstr>
    </vt:vector>
  </TitlesOfParts>
  <Company>Trinity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12 Expectations Evening</dc:title>
  <dc:creator>Andrew</dc:creator>
  <cp:revision>1</cp:revision>
  <cp:lastPrinted>2025-10-14T12:09:05Z</cp:lastPrinted>
  <dcterms:created xsi:type="dcterms:W3CDTF">2014-09-15T20:14:44Z</dcterms:created>
  <dcterms:modified xsi:type="dcterms:W3CDTF">2026-10-15T06:40:34Z</dcterms:modified>
</cp:coreProperties>
</file>