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7" r:id="rId3"/>
    <p:sldId id="296" r:id="rId4"/>
    <p:sldId id="299" r:id="rId5"/>
    <p:sldId id="305" r:id="rId6"/>
    <p:sldId id="297" r:id="rId7"/>
    <p:sldId id="298" r:id="rId8"/>
    <p:sldId id="304" r:id="rId9"/>
    <p:sldId id="301" r:id="rId10"/>
    <p:sldId id="303" r:id="rId11"/>
    <p:sldId id="302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6238271831103"/>
          <c:y val="4.2429442449184084E-2"/>
          <c:w val="0.52959827087142097"/>
          <c:h val="0.852833919256498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Is not helpful</c:v>
                </c:pt>
                <c:pt idx="1">
                  <c:v>Helps improve results at A-Level</c:v>
                </c:pt>
                <c:pt idx="2">
                  <c:v>Helps me learn about subjects not covered in school</c:v>
                </c:pt>
                <c:pt idx="3">
                  <c:v>Helps me decide what to study in future</c:v>
                </c:pt>
                <c:pt idx="4">
                  <c:v>Improves my learning techniques</c:v>
                </c:pt>
                <c:pt idx="5">
                  <c:v>Gives me new ideas</c:v>
                </c:pt>
                <c:pt idx="6">
                  <c:v>Improves my UCAS application/interview</c:v>
                </c:pt>
                <c:pt idx="7">
                  <c:v>Helps me prepare for university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6.0600000000000022E-2</c:v>
                </c:pt>
                <c:pt idx="1">
                  <c:v>0.11110000000000002</c:v>
                </c:pt>
                <c:pt idx="2">
                  <c:v>0.29290000000000016</c:v>
                </c:pt>
                <c:pt idx="3">
                  <c:v>0.35350000000000015</c:v>
                </c:pt>
                <c:pt idx="4">
                  <c:v>0.40400000000000008</c:v>
                </c:pt>
                <c:pt idx="5">
                  <c:v>0.42420000000000002</c:v>
                </c:pt>
                <c:pt idx="6">
                  <c:v>0.47470000000000001</c:v>
                </c:pt>
                <c:pt idx="7">
                  <c:v>0.71720000000000028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224426792"/>
        <c:axId val="224427184"/>
      </c:barChart>
      <c:catAx>
        <c:axId val="224426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0"/>
            </a:pPr>
            <a:endParaRPr lang="en-US"/>
          </a:p>
        </c:txPr>
        <c:crossAx val="224427184"/>
        <c:crosses val="autoZero"/>
        <c:auto val="1"/>
        <c:lblAlgn val="ctr"/>
        <c:lblOffset val="100"/>
        <c:noMultiLvlLbl val="0"/>
      </c:catAx>
      <c:valAx>
        <c:axId val="22442718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2244267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Europa-Bold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4D0A7-AE09-4F11-B49A-C6B776E2B1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31ED-9D09-47A2-B3C0-EB62C7E5B2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2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56% students either didn’t feel completely ready or did not feel ready at all for the type of learning at university.  </a:t>
            </a:r>
          </a:p>
          <a:p>
            <a:endParaRPr lang="en-US" dirty="0" smtClean="0"/>
          </a:p>
          <a:p>
            <a:r>
              <a:rPr lang="en-US" dirty="0" smtClean="0"/>
              <a:t>70% students said it helped prepare them for university/50% said it improved UCAS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B05-ED5C-5646-AC5D-30E9C622E25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B05-ED5C-5646-AC5D-30E9C622E25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B05-ED5C-5646-AC5D-30E9C622E25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5038328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2160" y="3356992"/>
            <a:ext cx="1800200" cy="16757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87208" cy="125106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45861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5877272"/>
            <a:ext cx="597342" cy="54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58144" cy="1270000"/>
          </a:xfrm>
          <a:prstGeom prst="rect">
            <a:avLst/>
          </a:prstGeom>
          <a:solidFill>
            <a:srgbClr val="DDD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DDEDF"/>
              </a:solidFill>
              <a:latin typeface="Europa-Regular"/>
            </a:endParaRPr>
          </a:p>
        </p:txBody>
      </p:sp>
      <p:pic>
        <p:nvPicPr>
          <p:cNvPr id="5" name="Picture 4" descr="gradi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" y="0"/>
            <a:ext cx="9159084" cy="105832"/>
          </a:xfrm>
          <a:prstGeom prst="rect">
            <a:avLst/>
          </a:prstGeom>
        </p:spPr>
      </p:pic>
      <p:pic>
        <p:nvPicPr>
          <p:cNvPr id="8" name="Picture 7" descr="FL_logo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87418" y="368778"/>
            <a:ext cx="1053546" cy="5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59216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655849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6567640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116631"/>
            <a:ext cx="1728192" cy="160870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216" cy="125106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87208" cy="1251062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216" cy="125106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0" name="Picture 9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cro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87208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F17F5D0-BE3D-49B3-A3BE-74581C6618D0}" type="datetimeFigureOut">
              <a:rPr lang="en-GB" smtClean="0"/>
              <a:pPr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98C978-7001-4F30-BB3C-3F46BE7276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cros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88424" y="508763"/>
            <a:ext cx="597342" cy="546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turelear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uturelearn.com/courses/preparing-for-uni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MOOC’s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12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58924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</a:rPr>
              <a:t>M</a:t>
            </a:r>
            <a:r>
              <a:rPr lang="en-GB" sz="4400" dirty="0"/>
              <a:t>assive </a:t>
            </a:r>
            <a:r>
              <a:rPr lang="en-GB" sz="4400" dirty="0">
                <a:solidFill>
                  <a:srgbClr val="FFFF00"/>
                </a:solidFill>
              </a:rPr>
              <a:t>O</a:t>
            </a:r>
            <a:r>
              <a:rPr lang="en-GB" sz="4400" dirty="0"/>
              <a:t>pen </a:t>
            </a:r>
            <a:r>
              <a:rPr lang="en-GB" sz="4400" dirty="0">
                <a:solidFill>
                  <a:srgbClr val="FFFF00"/>
                </a:solidFill>
              </a:rPr>
              <a:t>O</a:t>
            </a:r>
            <a:r>
              <a:rPr lang="en-GB" sz="4400" dirty="0"/>
              <a:t>nline </a:t>
            </a:r>
            <a:r>
              <a:rPr lang="en-GB" sz="4400" dirty="0">
                <a:solidFill>
                  <a:srgbClr val="FFFF00"/>
                </a:solidFill>
              </a:rPr>
              <a:t>C</a:t>
            </a:r>
            <a:r>
              <a:rPr lang="en-GB" sz="4400" dirty="0"/>
              <a:t>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016" y="0"/>
            <a:ext cx="9155016" cy="6858000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31270" y="2179751"/>
            <a:ext cx="2260420" cy="3106624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TextBox 2"/>
          <p:cNvSpPr txBox="1"/>
          <p:nvPr/>
        </p:nvSpPr>
        <p:spPr>
          <a:xfrm>
            <a:off x="431270" y="2670757"/>
            <a:ext cx="21055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“It definitely made me feel </a:t>
            </a:r>
            <a:r>
              <a:rPr lang="en-US" sz="2200" b="1" i="1" dirty="0">
                <a:latin typeface="Bradley Hand ITC" panose="03070402050302030203" pitchFamily="66" charset="0"/>
                <a:cs typeface="Europa-Bold"/>
              </a:rPr>
              <a:t>more confident writing my personal statement.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”</a:t>
            </a:r>
            <a:endParaRPr lang="en-GB" sz="2200" i="1" dirty="0">
              <a:latin typeface="Bradley Hand ITC" panose="03070402050302030203" pitchFamily="66" charset="0"/>
              <a:cs typeface="Europa-Bold"/>
            </a:endParaRPr>
          </a:p>
          <a:p>
            <a:pPr algn="ctr"/>
            <a:endParaRPr lang="en-US" sz="2200" i="1" dirty="0">
              <a:latin typeface="Bradley Hand ITC" panose="03070402050302030203" pitchFamily="66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316968" y="2172619"/>
            <a:ext cx="2340343" cy="3113757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" name="TextBox 6"/>
          <p:cNvSpPr txBox="1"/>
          <p:nvPr/>
        </p:nvSpPr>
        <p:spPr>
          <a:xfrm>
            <a:off x="3419761" y="2642788"/>
            <a:ext cx="21347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“The most enjoyable part of the course was </a:t>
            </a:r>
            <a:r>
              <a:rPr lang="en-US" sz="2200" b="1" i="1" dirty="0">
                <a:latin typeface="Bradley Hand ITC" panose="03070402050302030203" pitchFamily="66" charset="0"/>
                <a:cs typeface="Europa-bold"/>
              </a:rPr>
              <a:t>communicating with real lecturers 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on a close basis.”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0" y="316522"/>
            <a:ext cx="3014570" cy="356753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2000" kern="100" cap="all" dirty="0" smtClean="0">
                <a:latin typeface="Europa-Bold"/>
              </a:rPr>
              <a:t>Feedback from Students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282590" y="2179752"/>
            <a:ext cx="2340343" cy="3113757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" name="TextBox 9"/>
          <p:cNvSpPr txBox="1"/>
          <p:nvPr/>
        </p:nvSpPr>
        <p:spPr>
          <a:xfrm>
            <a:off x="762132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bk.jpg"/>
          <p:cNvPicPr>
            <a:picLocks noChangeAspect="1"/>
          </p:cNvPicPr>
          <p:nvPr/>
        </p:nvPicPr>
        <p:blipFill rotWithShape="1">
          <a:blip r:embed="rId3" cstate="print"/>
          <a:srcRect t="87719"/>
          <a:stretch/>
        </p:blipFill>
        <p:spPr>
          <a:xfrm>
            <a:off x="15974" y="5998534"/>
            <a:ext cx="9144000" cy="9384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73" y="5703319"/>
            <a:ext cx="6906873" cy="53449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1000" dirty="0" smtClean="0">
                <a:latin typeface="Europa-Regular"/>
                <a:cs typeface="Europa-Regular"/>
              </a:rPr>
              <a:t>Source: FutureLearn</a:t>
            </a:r>
            <a:endParaRPr lang="en-US" sz="1000" dirty="0">
              <a:latin typeface="Europa-Regular"/>
              <a:cs typeface="Europa-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996" y="2642788"/>
            <a:ext cx="19902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Bradley Hand ITC" panose="03070402050302030203" pitchFamily="66" charset="0"/>
                <a:cs typeface="Europa-bold"/>
              </a:rPr>
              <a:t>“I </a:t>
            </a:r>
            <a:r>
              <a:rPr lang="en-US" sz="2200" b="1" i="1" dirty="0">
                <a:latin typeface="Bradley Hand ITC" panose="03070402050302030203" pitchFamily="66" charset="0"/>
                <a:cs typeface="Europa-bold"/>
              </a:rPr>
              <a:t>loved the social aspect 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– there are so many different types of people talking about the course </a:t>
            </a:r>
            <a:r>
              <a:rPr lang="en-US" sz="2200" i="1" dirty="0" smtClean="0">
                <a:latin typeface="Bradley Hand ITC" panose="03070402050302030203" pitchFamily="66" charset="0"/>
                <a:cs typeface="Europa-bold"/>
              </a:rPr>
              <a:t>online.”</a:t>
            </a:r>
            <a:endParaRPr lang="en-US" sz="2200" i="1" dirty="0">
              <a:latin typeface="Bradley Hand ITC" panose="03070402050302030203" pitchFamily="66" charset="0"/>
              <a:cs typeface="Europa-bold"/>
            </a:endParaRPr>
          </a:p>
        </p:txBody>
      </p:sp>
      <p:pic>
        <p:nvPicPr>
          <p:cNvPr id="16" name="Picture 15" descr="FL_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4448" y="386536"/>
            <a:ext cx="1386249" cy="660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8756" y="795818"/>
            <a:ext cx="6906873" cy="53449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Europa-Regular"/>
                <a:cs typeface="Europa-Regular"/>
              </a:rPr>
              <a:t>How students have described the experience….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Europa-Regular"/>
              <a:cs typeface="Europa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561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298"/>
            <a:ext cx="9155016" cy="6881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3824" y="1598165"/>
            <a:ext cx="6906873" cy="53449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1700" u="sng" dirty="0" smtClean="0">
                <a:solidFill>
                  <a:schemeClr val="accent2">
                    <a:lumMod val="50000"/>
                  </a:schemeClr>
                </a:solidFill>
                <a:latin typeface="Europa-Regular"/>
                <a:cs typeface="Europa-Regular"/>
              </a:rPr>
              <a:t>How do you feel that your FutureLearn course helps you? (n=99)</a:t>
            </a:r>
            <a:endParaRPr lang="en-US" sz="1700" u="sng" dirty="0">
              <a:solidFill>
                <a:schemeClr val="accent2">
                  <a:lumMod val="50000"/>
                </a:schemeClr>
              </a:solidFill>
              <a:latin typeface="Europa-Regular"/>
              <a:cs typeface="Europa-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329" y="1098103"/>
            <a:ext cx="8305557" cy="53449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Europa-Regular"/>
                <a:cs typeface="Europa-Regular"/>
              </a:rPr>
              <a:t>Students feel that FutureLearn has genuinely helped them with a number of aspects of their academic life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Europa-Regular"/>
              <a:cs typeface="Europa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329" y="316522"/>
            <a:ext cx="3014570" cy="356753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2000" kern="100" cap="all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Student survey</a:t>
            </a:r>
          </a:p>
          <a:p>
            <a:pPr>
              <a:spcAft>
                <a:spcPts val="900"/>
              </a:spcAft>
            </a:pPr>
            <a:endParaRPr lang="en-US" kern="100" cap="all" dirty="0" smtClean="0">
              <a:latin typeface="Europa-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132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832186" y="5442298"/>
            <a:ext cx="239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26586085"/>
              </p:ext>
            </p:extLst>
          </p:nvPr>
        </p:nvGraphicFramePr>
        <p:xfrm>
          <a:off x="1387937" y="1960882"/>
          <a:ext cx="6441222" cy="329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Isosceles Triangle 5"/>
          <p:cNvSpPr/>
          <p:nvPr/>
        </p:nvSpPr>
        <p:spPr>
          <a:xfrm rot="10800000">
            <a:off x="3283910" y="5368492"/>
            <a:ext cx="2587195" cy="16927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1686" y="5368493"/>
            <a:ext cx="7212721" cy="50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~95% of students believe that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FutureLearn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 has helped them with at least one aspect of their studies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Europa-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908" y="6616847"/>
            <a:ext cx="6906873" cy="53449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1000" dirty="0" smtClean="0">
                <a:latin typeface="Europa-Regular"/>
                <a:cs typeface="Europa-Regular"/>
              </a:rPr>
              <a:t>Source: FutureLearn student survey July 2014</a:t>
            </a:r>
            <a:endParaRPr lang="en-US" sz="1000" dirty="0">
              <a:latin typeface="Europa-Regular"/>
              <a:cs typeface="Europa-Regular"/>
            </a:endParaRPr>
          </a:p>
        </p:txBody>
      </p:sp>
      <p:pic>
        <p:nvPicPr>
          <p:cNvPr id="15" name="Picture 14" descr="FL_logo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4448" y="386536"/>
            <a:ext cx="1386249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600" dirty="0" smtClean="0">
                <a:solidFill>
                  <a:srgbClr val="FFFF00"/>
                </a:solidFill>
              </a:rPr>
              <a:t>M</a:t>
            </a:r>
            <a:r>
              <a:rPr lang="en-GB" dirty="0" smtClean="0"/>
              <a:t>assive </a:t>
            </a:r>
            <a:r>
              <a:rPr lang="en-GB" sz="6600" dirty="0" smtClean="0">
                <a:solidFill>
                  <a:srgbClr val="FFFF00"/>
                </a:solidFill>
              </a:rPr>
              <a:t>O</a:t>
            </a:r>
            <a:r>
              <a:rPr lang="en-GB" dirty="0" smtClean="0"/>
              <a:t>pen </a:t>
            </a:r>
            <a:r>
              <a:rPr lang="en-GB" sz="6600" dirty="0" smtClean="0">
                <a:solidFill>
                  <a:srgbClr val="FFFF00"/>
                </a:solidFill>
              </a:rPr>
              <a:t>O</a:t>
            </a:r>
            <a:r>
              <a:rPr lang="en-GB" dirty="0" smtClean="0"/>
              <a:t>nline </a:t>
            </a:r>
            <a:r>
              <a:rPr lang="en-GB" sz="7300" dirty="0" smtClean="0">
                <a:solidFill>
                  <a:srgbClr val="FFFF00"/>
                </a:solidFill>
              </a:rPr>
              <a:t>C</a:t>
            </a:r>
            <a:r>
              <a:rPr lang="en-GB" dirty="0" smtClean="0"/>
              <a:t>ourses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Next?</a:t>
            </a:r>
          </a:p>
          <a:p>
            <a:pPr marL="457200" indent="-457200"/>
            <a:r>
              <a:rPr lang="en-GB" dirty="0" smtClean="0"/>
              <a:t>Visit </a:t>
            </a:r>
            <a:r>
              <a:rPr lang="en-GB" dirty="0" smtClean="0">
                <a:hlinkClick r:id="rId2"/>
              </a:rPr>
              <a:t>www.futurelearn.com</a:t>
            </a:r>
            <a:endParaRPr lang="en-GB" dirty="0" smtClean="0"/>
          </a:p>
          <a:p>
            <a:pPr marL="457200" indent="-457200"/>
            <a:r>
              <a:rPr lang="en-GB" dirty="0" smtClean="0"/>
              <a:t>Discuss with form tutors</a:t>
            </a:r>
          </a:p>
          <a:p>
            <a:pPr marL="457200" indent="-457200"/>
            <a:r>
              <a:rPr lang="en-GB" dirty="0" smtClean="0"/>
              <a:t>Have a go!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600" dirty="0" smtClean="0">
                <a:solidFill>
                  <a:srgbClr val="FFFF00"/>
                </a:solidFill>
              </a:rPr>
              <a:t>M</a:t>
            </a:r>
            <a:r>
              <a:rPr lang="en-GB" dirty="0" smtClean="0"/>
              <a:t>assive </a:t>
            </a:r>
            <a:r>
              <a:rPr lang="en-GB" sz="6600" dirty="0" smtClean="0">
                <a:solidFill>
                  <a:srgbClr val="FFFF00"/>
                </a:solidFill>
              </a:rPr>
              <a:t>O</a:t>
            </a:r>
            <a:r>
              <a:rPr lang="en-GB" dirty="0" smtClean="0"/>
              <a:t>pen </a:t>
            </a:r>
            <a:r>
              <a:rPr lang="en-GB" sz="6600" dirty="0" smtClean="0">
                <a:solidFill>
                  <a:srgbClr val="FFFF00"/>
                </a:solidFill>
              </a:rPr>
              <a:t>O</a:t>
            </a:r>
            <a:r>
              <a:rPr lang="en-GB" dirty="0" smtClean="0"/>
              <a:t>nline </a:t>
            </a:r>
            <a:r>
              <a:rPr lang="en-GB" sz="7300" dirty="0" smtClean="0">
                <a:solidFill>
                  <a:srgbClr val="FFFF00"/>
                </a:solidFill>
              </a:rPr>
              <a:t>C</a:t>
            </a:r>
            <a:r>
              <a:rPr lang="en-GB" dirty="0" smtClean="0"/>
              <a:t>ourses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b="1" dirty="0" smtClean="0">
                <a:solidFill>
                  <a:srgbClr val="00B0F0"/>
                </a:solidFill>
              </a:rPr>
              <a:t>www.futurelearn.com</a:t>
            </a:r>
          </a:p>
          <a:p>
            <a:r>
              <a:rPr lang="en-GB" sz="3400" b="1" dirty="0" smtClean="0"/>
              <a:t>offer a diverse selection of courses from leading universities and cultural institutions from around the world. </a:t>
            </a:r>
            <a:endParaRPr lang="en-GB" sz="3400" b="1" dirty="0" smtClean="0"/>
          </a:p>
          <a:p>
            <a:r>
              <a:rPr lang="en-GB" sz="3400" b="1" dirty="0" smtClean="0"/>
              <a:t>These </a:t>
            </a:r>
            <a:r>
              <a:rPr lang="en-GB" sz="3400" b="1" dirty="0" smtClean="0"/>
              <a:t>are delivered one step at a time, and are accessible on mobile, tablet and desktop, so you can fit learning around your life.</a:t>
            </a:r>
            <a:endParaRPr lang="en-GB" sz="3400" dirty="0" smtClean="0"/>
          </a:p>
          <a:p>
            <a:pPr marL="118872" indent="0">
              <a:buNone/>
            </a:pPr>
            <a:endParaRPr lang="en-GB" sz="3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600" dirty="0" smtClean="0">
                <a:solidFill>
                  <a:srgbClr val="FFFF00"/>
                </a:solidFill>
              </a:rPr>
              <a:t>M</a:t>
            </a:r>
            <a:r>
              <a:rPr lang="en-GB" dirty="0" smtClean="0"/>
              <a:t>assive </a:t>
            </a:r>
            <a:r>
              <a:rPr lang="en-GB" sz="6600" dirty="0" smtClean="0">
                <a:solidFill>
                  <a:srgbClr val="FFFF00"/>
                </a:solidFill>
              </a:rPr>
              <a:t>O</a:t>
            </a:r>
            <a:r>
              <a:rPr lang="en-GB" dirty="0" smtClean="0"/>
              <a:t>pen </a:t>
            </a:r>
            <a:r>
              <a:rPr lang="en-GB" sz="6600" dirty="0" smtClean="0">
                <a:solidFill>
                  <a:srgbClr val="FFFF00"/>
                </a:solidFill>
              </a:rPr>
              <a:t>O</a:t>
            </a:r>
            <a:r>
              <a:rPr lang="en-GB" dirty="0" smtClean="0"/>
              <a:t>nline </a:t>
            </a:r>
            <a:r>
              <a:rPr lang="en-GB" sz="7300" dirty="0" smtClean="0">
                <a:solidFill>
                  <a:srgbClr val="FFFF00"/>
                </a:solidFill>
              </a:rPr>
              <a:t>C</a:t>
            </a:r>
            <a:r>
              <a:rPr lang="en-GB" dirty="0" smtClean="0"/>
              <a:t>ourses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free</a:t>
            </a:r>
            <a:r>
              <a:rPr lang="en-GB" dirty="0" smtClean="0"/>
              <a:t>!</a:t>
            </a:r>
            <a:endParaRPr lang="en-GB" b="1" dirty="0" smtClean="0"/>
          </a:p>
          <a:p>
            <a:r>
              <a:rPr lang="en-GB" dirty="0"/>
              <a:t>T</a:t>
            </a:r>
            <a:r>
              <a:rPr lang="en-GB" dirty="0" smtClean="0"/>
              <a:t>hey can be emphasised in personal </a:t>
            </a:r>
          </a:p>
          <a:p>
            <a:pPr marL="0" indent="0">
              <a:buNone/>
            </a:pPr>
            <a:r>
              <a:rPr lang="en-GB" dirty="0" smtClean="0"/>
              <a:t>   statements &amp; </a:t>
            </a:r>
            <a:r>
              <a:rPr lang="en-GB" dirty="0" smtClean="0"/>
              <a:t>references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kern="100" cap="all" dirty="0" smtClean="0">
                <a:solidFill>
                  <a:schemeClr val="bg1"/>
                </a:solidFill>
                <a:latin typeface="Europa-Bold"/>
              </a:rPr>
              <a:t>Courses to suit all </a:t>
            </a:r>
            <a:r>
              <a:rPr lang="en-US" sz="4800" kern="100" cap="all" dirty="0" smtClean="0">
                <a:solidFill>
                  <a:srgbClr val="002060"/>
                </a:solidFill>
                <a:latin typeface="Europa-Bold"/>
              </a:rPr>
              <a:t/>
            </a:r>
            <a:br>
              <a:rPr lang="en-US" sz="4800" kern="100" cap="all" dirty="0" smtClean="0">
                <a:solidFill>
                  <a:srgbClr val="002060"/>
                </a:solidFill>
                <a:latin typeface="Europa-Bold"/>
              </a:rPr>
            </a:br>
            <a:endParaRPr lang="en-GB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457200" y="1628800"/>
            <a:ext cx="8229600" cy="4772000"/>
            <a:chOff x="333481" y="1388017"/>
            <a:chExt cx="8532721" cy="5074811"/>
          </a:xfrm>
        </p:grpSpPr>
        <p:sp>
          <p:nvSpPr>
            <p:cNvPr id="5" name="TextBox 4"/>
            <p:cNvSpPr txBox="1"/>
            <p:nvPr/>
          </p:nvSpPr>
          <p:spPr>
            <a:xfrm>
              <a:off x="5391525" y="4771748"/>
              <a:ext cx="3474677" cy="168674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18680" t="16407" r="19827" b="10677"/>
            <a:stretch/>
          </p:blipFill>
          <p:spPr>
            <a:xfrm>
              <a:off x="349149" y="1388017"/>
              <a:ext cx="5110431" cy="34069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l="18826" t="50763" r="39748" b="12760"/>
            <a:stretch/>
          </p:blipFill>
          <p:spPr>
            <a:xfrm>
              <a:off x="333481" y="4752437"/>
              <a:ext cx="3454872" cy="17103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/>
            <a:srcRect l="19119" t="36719" r="60838" b="27343"/>
            <a:stretch/>
          </p:blipFill>
          <p:spPr>
            <a:xfrm>
              <a:off x="3750442" y="4771749"/>
              <a:ext cx="1677491" cy="16910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/>
            <a:srcRect l="18827" t="14844" r="39986" b="48838"/>
            <a:stretch/>
          </p:blipFill>
          <p:spPr>
            <a:xfrm>
              <a:off x="5459580" y="1395212"/>
              <a:ext cx="3402370" cy="16867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/>
            <a:srcRect l="59141" t="50764" r="19827" b="13436"/>
            <a:stretch/>
          </p:blipFill>
          <p:spPr>
            <a:xfrm>
              <a:off x="5387808" y="4759843"/>
              <a:ext cx="1779502" cy="16885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/>
            <a:srcRect l="59006" t="14844" r="19827" b="48838"/>
            <a:stretch/>
          </p:blipFill>
          <p:spPr>
            <a:xfrm>
              <a:off x="5391525" y="3081959"/>
              <a:ext cx="1775785" cy="1713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/>
            <a:srcRect l="39476" t="36106" r="40162" b="26256"/>
            <a:stretch/>
          </p:blipFill>
          <p:spPr>
            <a:xfrm>
              <a:off x="7153505" y="3060290"/>
              <a:ext cx="1712697" cy="1769807"/>
            </a:xfrm>
            <a:prstGeom prst="rect">
              <a:avLst/>
            </a:prstGeom>
          </p:spPr>
        </p:pic>
      </p:grpSp>
      <p:pic>
        <p:nvPicPr>
          <p:cNvPr id="13" name="Picture 12" descr="FL_logo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229200"/>
            <a:ext cx="1512168" cy="540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kern="100" cap="all" dirty="0" smtClean="0">
                <a:solidFill>
                  <a:schemeClr val="bg1"/>
                </a:solidFill>
                <a:latin typeface="Europa-Bold"/>
              </a:rPr>
              <a:t/>
            </a:r>
            <a:br>
              <a:rPr lang="en-US" sz="4000" kern="100" cap="all" dirty="0" smtClean="0">
                <a:solidFill>
                  <a:schemeClr val="bg1"/>
                </a:solidFill>
                <a:latin typeface="Europa-Bold"/>
              </a:rPr>
            </a:br>
            <a:r>
              <a:rPr lang="en-US" sz="4000" kern="100" cap="all" dirty="0" smtClean="0">
                <a:solidFill>
                  <a:schemeClr val="bg1"/>
                </a:solidFill>
                <a:latin typeface="Europa-Bold"/>
              </a:rPr>
              <a:t>Courses for students and….  </a:t>
            </a:r>
            <a:r>
              <a:rPr lang="en-US" sz="4800" kern="100" cap="all" dirty="0" smtClean="0">
                <a:solidFill>
                  <a:srgbClr val="002060"/>
                </a:solidFill>
                <a:latin typeface="Europa-Bold"/>
              </a:rPr>
              <a:t/>
            </a:r>
            <a:br>
              <a:rPr lang="en-US" sz="4800" kern="100" cap="all" dirty="0" smtClean="0">
                <a:solidFill>
                  <a:srgbClr val="002060"/>
                </a:solidFill>
                <a:latin typeface="Europa-Bold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199" t="38174" r="14116" b="29265"/>
          <a:stretch/>
        </p:blipFill>
        <p:spPr>
          <a:xfrm>
            <a:off x="395536" y="1628800"/>
            <a:ext cx="7992888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227" t="35160" r="13978" b="33541"/>
          <a:stretch/>
        </p:blipFill>
        <p:spPr>
          <a:xfrm>
            <a:off x="106344" y="3601215"/>
            <a:ext cx="8498104" cy="224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kern="100" cap="all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Preparing for </a:t>
            </a:r>
            <a:r>
              <a:rPr lang="en-US" sz="4800" kern="100" cap="all" dirty="0" err="1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uni</a:t>
            </a:r>
            <a:r>
              <a:rPr lang="en-US" sz="4800" kern="100" cap="all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 </a:t>
            </a:r>
            <a:br>
              <a:rPr lang="en-US" sz="4800" kern="100" cap="all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776864" cy="3532907"/>
          </a:xfrm>
          <a:prstGeom prst="rect">
            <a:avLst/>
          </a:prstGeom>
        </p:spPr>
      </p:pic>
      <p:pic>
        <p:nvPicPr>
          <p:cNvPr id="5" name="Picture 4" descr="FL_log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700808"/>
            <a:ext cx="1847850" cy="660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72816"/>
            <a:ext cx="1606211" cy="7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5656" y="1916832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https://www.futurelearn.com/courses/preparing-for-uni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809" t="33005" r="27216" b="37354"/>
          <a:stretch/>
        </p:blipFill>
        <p:spPr>
          <a:xfrm>
            <a:off x="1516006" y="3003662"/>
            <a:ext cx="6111988" cy="3089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2420888"/>
            <a:ext cx="437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Developing Your Research Project: EPQ </a:t>
            </a:r>
            <a:endParaRPr lang="en-US" kern="100" cap="all" dirty="0">
              <a:solidFill>
                <a:schemeClr val="accent2">
                  <a:lumMod val="50000"/>
                </a:schemeClr>
              </a:solidFill>
              <a:latin typeface="Europa-Bold"/>
            </a:endParaRPr>
          </a:p>
        </p:txBody>
      </p:sp>
      <p:pic>
        <p:nvPicPr>
          <p:cNvPr id="6" name="Picture 5" descr="FL_log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772816"/>
            <a:ext cx="1847850" cy="660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9339" r="7763" b="32964"/>
          <a:stretch/>
        </p:blipFill>
        <p:spPr bwMode="auto">
          <a:xfrm>
            <a:off x="395536" y="1556792"/>
            <a:ext cx="2502568" cy="7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MOOC’s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Coming online in November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Sustainability &amp; Society (Nottingham)</a:t>
            </a:r>
          </a:p>
          <a:p>
            <a:pPr marL="0" indent="0">
              <a:buNone/>
            </a:pPr>
            <a:r>
              <a:rPr lang="en-GB" sz="2400" dirty="0" smtClean="0"/>
              <a:t>Tackling the Global Food Crisis (Queen’s, </a:t>
            </a:r>
            <a:r>
              <a:rPr lang="en-GB" sz="2400" dirty="0"/>
              <a:t>B</a:t>
            </a:r>
            <a:r>
              <a:rPr lang="en-GB" sz="2400" dirty="0" smtClean="0"/>
              <a:t>elfast)</a:t>
            </a:r>
          </a:p>
          <a:p>
            <a:pPr marL="0" indent="0">
              <a:buNone/>
            </a:pPr>
            <a:r>
              <a:rPr lang="en-GB" sz="2400" dirty="0" smtClean="0"/>
              <a:t>Further Maths for Engineers (Bristol)</a:t>
            </a:r>
          </a:p>
          <a:p>
            <a:pPr marL="0" indent="0">
              <a:buNone/>
            </a:pPr>
            <a:r>
              <a:rPr lang="en-GB" sz="2400" dirty="0" smtClean="0"/>
              <a:t>British Imperialism (Exeter)</a:t>
            </a:r>
          </a:p>
          <a:p>
            <a:pPr marL="0" indent="0">
              <a:buNone/>
            </a:pPr>
            <a:r>
              <a:rPr lang="en-GB" sz="2400" dirty="0" smtClean="0"/>
              <a:t>Why do we age &amp; is there a limit? (</a:t>
            </a:r>
            <a:r>
              <a:rPr lang="en-GB" sz="2400" dirty="0"/>
              <a:t>G</a:t>
            </a:r>
            <a:r>
              <a:rPr lang="en-GB" sz="2400" dirty="0" smtClean="0"/>
              <a:t>roningen)</a:t>
            </a:r>
          </a:p>
          <a:p>
            <a:pPr marL="0" indent="0">
              <a:buNone/>
            </a:pPr>
            <a:r>
              <a:rPr lang="en-GB" sz="2400" dirty="0" smtClean="0"/>
              <a:t>The Holocaust (</a:t>
            </a:r>
            <a:r>
              <a:rPr lang="en-GB" sz="2400" dirty="0"/>
              <a:t>T</a:t>
            </a:r>
            <a:r>
              <a:rPr lang="en-GB" sz="2400" dirty="0" smtClean="0"/>
              <a:t>el Aviv)</a:t>
            </a:r>
          </a:p>
          <a:p>
            <a:pPr marL="0" indent="0">
              <a:buNone/>
            </a:pPr>
            <a:r>
              <a:rPr lang="en-GB" sz="2400" dirty="0" smtClean="0"/>
              <a:t>Improving Healthcare (</a:t>
            </a:r>
            <a:r>
              <a:rPr lang="en-GB" sz="2400" dirty="0"/>
              <a:t>L</a:t>
            </a:r>
            <a:r>
              <a:rPr lang="en-GB" sz="2400" dirty="0" smtClean="0"/>
              <a:t>eeds)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51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016" y="0"/>
            <a:ext cx="915501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1930" y="316522"/>
            <a:ext cx="3014570" cy="356753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2000" kern="100" cap="all" dirty="0" smtClean="0">
                <a:solidFill>
                  <a:schemeClr val="accent2">
                    <a:lumMod val="50000"/>
                  </a:schemeClr>
                </a:solidFill>
                <a:latin typeface="Europa-Bold"/>
              </a:rPr>
              <a:t>Feedback from Students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132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Rectangular Callout 31"/>
          <p:cNvSpPr/>
          <p:nvPr/>
        </p:nvSpPr>
        <p:spPr>
          <a:xfrm>
            <a:off x="248756" y="2228300"/>
            <a:ext cx="1764056" cy="3112799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3" name="Rectangular Callout 32"/>
          <p:cNvSpPr/>
          <p:nvPr/>
        </p:nvSpPr>
        <p:spPr>
          <a:xfrm>
            <a:off x="2508522" y="2163655"/>
            <a:ext cx="1848170" cy="3112799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5" name="Rectangular Callout 34"/>
          <p:cNvSpPr/>
          <p:nvPr/>
        </p:nvSpPr>
        <p:spPr>
          <a:xfrm>
            <a:off x="7092244" y="2174876"/>
            <a:ext cx="1772105" cy="3112799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4" name="Rectangular Callout 33"/>
          <p:cNvSpPr/>
          <p:nvPr/>
        </p:nvSpPr>
        <p:spPr>
          <a:xfrm>
            <a:off x="4815693" y="2186279"/>
            <a:ext cx="1772105" cy="3112799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pic>
        <p:nvPicPr>
          <p:cNvPr id="14" name="Picture 13" descr="bk.jpg"/>
          <p:cNvPicPr>
            <a:picLocks noChangeAspect="1"/>
          </p:cNvPicPr>
          <p:nvPr/>
        </p:nvPicPr>
        <p:blipFill rotWithShape="1">
          <a:blip r:embed="rId3" cstate="print"/>
          <a:srcRect t="87719"/>
          <a:stretch/>
        </p:blipFill>
        <p:spPr>
          <a:xfrm>
            <a:off x="15974" y="5998534"/>
            <a:ext cx="9144000" cy="9384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73" y="5731288"/>
            <a:ext cx="6906873" cy="53449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1000" dirty="0" smtClean="0">
                <a:latin typeface="Europa-Regular"/>
                <a:cs typeface="Europa-Regular"/>
              </a:rPr>
              <a:t>Source: FutureLearn</a:t>
            </a:r>
            <a:endParaRPr lang="en-US" sz="1000" dirty="0">
              <a:latin typeface="Europa-Regular"/>
              <a:cs typeface="Europa-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0230" y="2433314"/>
            <a:ext cx="17721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Bradley Hand ITC" panose="03070402050302030203" pitchFamily="66" charset="0"/>
                <a:cs typeface="Europa-bold"/>
              </a:rPr>
              <a:t>“It 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has been insightful and taught me new things that I will </a:t>
            </a:r>
            <a:r>
              <a:rPr lang="en-US" sz="2200" b="1" i="1" dirty="0">
                <a:latin typeface="Bradley Hand ITC" panose="03070402050302030203" pitchFamily="66" charset="0"/>
                <a:cs typeface="Europa-bold"/>
              </a:rPr>
              <a:t>definitely find useful 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when I go to </a:t>
            </a:r>
            <a:r>
              <a:rPr lang="en-US" sz="2200" i="1" dirty="0" smtClean="0">
                <a:latin typeface="Bradley Hand ITC" panose="03070402050302030203" pitchFamily="66" charset="0"/>
                <a:cs typeface="Europa-bold"/>
              </a:rPr>
              <a:t>university.”</a:t>
            </a:r>
            <a:endParaRPr lang="en-US" sz="2200" i="1" dirty="0">
              <a:latin typeface="Bradley Hand ITC" panose="03070402050302030203" pitchFamily="66" charset="0"/>
              <a:cs typeface="Europa-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1015" y="2471708"/>
            <a:ext cx="1641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“The videos made it </a:t>
            </a:r>
            <a:r>
              <a:rPr lang="en-US" sz="2200" b="1" i="1" dirty="0">
                <a:latin typeface="Bradley Hand ITC" panose="03070402050302030203" pitchFamily="66" charset="0"/>
                <a:cs typeface="Europa-bold"/>
              </a:rPr>
              <a:t>much easier to learn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.”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8549" y="2488948"/>
            <a:ext cx="17626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2000" i="1" dirty="0">
                <a:latin typeface="Bradley Hand ITC" panose="03070402050302030203" pitchFamily="66" charset="0"/>
                <a:cs typeface="Europa-bold"/>
              </a:rPr>
              <a:t>“</a:t>
            </a:r>
            <a:r>
              <a:rPr lang="en-US" sz="2000" i="1" dirty="0" smtClean="0">
                <a:latin typeface="Bradley Hand ITC" panose="03070402050302030203" pitchFamily="66" charset="0"/>
                <a:cs typeface="Europa-bold"/>
              </a:rPr>
              <a:t>It’s </a:t>
            </a:r>
            <a:r>
              <a:rPr lang="en-US" sz="2000" b="1" i="1" dirty="0">
                <a:latin typeface="Bradley Hand ITC" panose="03070402050302030203" pitchFamily="66" charset="0"/>
                <a:cs typeface="Europa-bold"/>
              </a:rPr>
              <a:t>fun and easy to understand</a:t>
            </a:r>
            <a:r>
              <a:rPr lang="en-US" sz="2000" i="1" dirty="0">
                <a:latin typeface="Bradley Hand ITC" panose="03070402050302030203" pitchFamily="66" charset="0"/>
                <a:cs typeface="Europa-bold"/>
              </a:rPr>
              <a:t> and </a:t>
            </a:r>
            <a:r>
              <a:rPr lang="en-US" sz="2000" i="1" dirty="0" smtClean="0">
                <a:latin typeface="Bradley Hand ITC" panose="03070402050302030203" pitchFamily="66" charset="0"/>
                <a:cs typeface="Europa-bold"/>
              </a:rPr>
              <a:t>it’s </a:t>
            </a:r>
            <a:r>
              <a:rPr lang="en-US" sz="2000" i="1" dirty="0">
                <a:latin typeface="Bradley Hand ITC" panose="03070402050302030203" pitchFamily="66" charset="0"/>
                <a:cs typeface="Europa-bold"/>
              </a:rPr>
              <a:t>a chance for you to enhance your understanding on a specific topic.</a:t>
            </a:r>
            <a:r>
              <a:rPr lang="en-GB" sz="2000" i="1" dirty="0">
                <a:latin typeface="Bradley Hand ITC" panose="03070402050302030203" pitchFamily="66" charset="0"/>
                <a:cs typeface="Europa-bold"/>
              </a:rPr>
              <a:t>”</a:t>
            </a:r>
            <a:endParaRPr lang="en-US" sz="2000" i="1" dirty="0">
              <a:latin typeface="Bradley Hand ITC" panose="03070402050302030203" pitchFamily="66" charset="0"/>
              <a:cs typeface="Europa-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816" y="2488948"/>
            <a:ext cx="1651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>
                <a:latin typeface="Bradley Hand ITC" panose="03070402050302030203" pitchFamily="66" charset="0"/>
                <a:cs typeface="Europa-Bold"/>
              </a:rPr>
              <a:t>“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Interesting and would </a:t>
            </a:r>
            <a:r>
              <a:rPr lang="en-US" sz="2200" b="1" i="1" dirty="0">
                <a:latin typeface="Bradley Hand ITC" panose="03070402050302030203" pitchFamily="66" charset="0"/>
                <a:cs typeface="Europa-Bold"/>
              </a:rPr>
              <a:t>recommend this to anyone </a:t>
            </a:r>
            <a:r>
              <a:rPr lang="en-US" sz="2200" i="1" dirty="0">
                <a:latin typeface="Bradley Hand ITC" panose="03070402050302030203" pitchFamily="66" charset="0"/>
                <a:cs typeface="Europa-Bold"/>
              </a:rPr>
              <a:t>planning to go to university”</a:t>
            </a:r>
          </a:p>
          <a:p>
            <a:pPr algn="ctr"/>
            <a:endParaRPr lang="en-US" sz="2200" i="1" dirty="0">
              <a:latin typeface="Bradley Hand ITC" panose="03070402050302030203" pitchFamily="66" charset="0"/>
            </a:endParaRPr>
          </a:p>
        </p:txBody>
      </p:sp>
      <p:pic>
        <p:nvPicPr>
          <p:cNvPr id="18" name="Picture 17" descr="FL_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4448" y="386536"/>
            <a:ext cx="1386249" cy="660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756" y="795818"/>
            <a:ext cx="6906873" cy="53449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Europa-Regular"/>
                <a:cs typeface="Europa-Regular"/>
              </a:rPr>
              <a:t>How students have described the experience….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Europa-Regular"/>
              <a:cs typeface="Europa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957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386</TotalTime>
  <Words>413</Words>
  <Application>Microsoft Office PowerPoint</Application>
  <PresentationFormat>On-screen Show (4:3)</PresentationFormat>
  <Paragraphs>59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Bradley Hand ITC</vt:lpstr>
      <vt:lpstr>Calibri</vt:lpstr>
      <vt:lpstr>Corbel</vt:lpstr>
      <vt:lpstr>Europa-Bold</vt:lpstr>
      <vt:lpstr>Europa-Bold</vt:lpstr>
      <vt:lpstr>Europa-Regular</vt:lpstr>
      <vt:lpstr>Wingdings</vt:lpstr>
      <vt:lpstr>Wingdings 2</vt:lpstr>
      <vt:lpstr>Wingdings 3</vt:lpstr>
      <vt:lpstr>Module</vt:lpstr>
      <vt:lpstr>MOOC’s</vt:lpstr>
      <vt:lpstr>Massive Open Online Courses</vt:lpstr>
      <vt:lpstr>Massive Open Online Courses</vt:lpstr>
      <vt:lpstr>Courses to suit all  </vt:lpstr>
      <vt:lpstr> Courses for students and….   </vt:lpstr>
      <vt:lpstr>Preparing for uni  </vt:lpstr>
      <vt:lpstr>PowerPoint Presentation</vt:lpstr>
      <vt:lpstr>MOOC’s</vt:lpstr>
      <vt:lpstr>PowerPoint Presentation</vt:lpstr>
      <vt:lpstr>PowerPoint Presentation</vt:lpstr>
      <vt:lpstr>PowerPoint Presentation</vt:lpstr>
      <vt:lpstr>Massive Open Online Courses</vt:lpstr>
    </vt:vector>
  </TitlesOfParts>
  <Company>Trinity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Day</dc:title>
  <dc:creator>STAR03</dc:creator>
  <cp:lastModifiedBy>Andrew Winter</cp:lastModifiedBy>
  <cp:revision>51</cp:revision>
  <dcterms:created xsi:type="dcterms:W3CDTF">2013-01-07T12:07:42Z</dcterms:created>
  <dcterms:modified xsi:type="dcterms:W3CDTF">2015-11-27T10:13:32Z</dcterms:modified>
</cp:coreProperties>
</file>