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6"/>
  </p:notesMasterIdLst>
  <p:handoutMasterIdLst>
    <p:handoutMasterId r:id="rId37"/>
  </p:handoutMasterIdLst>
  <p:sldIdLst>
    <p:sldId id="453" r:id="rId2"/>
    <p:sldId id="431" r:id="rId3"/>
    <p:sldId id="454" r:id="rId4"/>
    <p:sldId id="434" r:id="rId5"/>
    <p:sldId id="436" r:id="rId6"/>
    <p:sldId id="445" r:id="rId7"/>
    <p:sldId id="452" r:id="rId8"/>
    <p:sldId id="446" r:id="rId9"/>
    <p:sldId id="451" r:id="rId10"/>
    <p:sldId id="447" r:id="rId11"/>
    <p:sldId id="448" r:id="rId12"/>
    <p:sldId id="449" r:id="rId13"/>
    <p:sldId id="450" r:id="rId14"/>
    <p:sldId id="401" r:id="rId15"/>
    <p:sldId id="455" r:id="rId16"/>
    <p:sldId id="456" r:id="rId17"/>
    <p:sldId id="463" r:id="rId18"/>
    <p:sldId id="461" r:id="rId19"/>
    <p:sldId id="462" r:id="rId20"/>
    <p:sldId id="457" r:id="rId21"/>
    <p:sldId id="467" r:id="rId22"/>
    <p:sldId id="468" r:id="rId23"/>
    <p:sldId id="469" r:id="rId24"/>
    <p:sldId id="470" r:id="rId25"/>
    <p:sldId id="471" r:id="rId26"/>
    <p:sldId id="472" r:id="rId27"/>
    <p:sldId id="458" r:id="rId28"/>
    <p:sldId id="459" r:id="rId29"/>
    <p:sldId id="465" r:id="rId30"/>
    <p:sldId id="466" r:id="rId31"/>
    <p:sldId id="473" r:id="rId32"/>
    <p:sldId id="464" r:id="rId33"/>
    <p:sldId id="476" r:id="rId34"/>
    <p:sldId id="474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12BA6A"/>
    <a:srgbClr val="CCFF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0D424-0218-4EE7-8B8F-CAC94A1B36C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7B5D39E-5293-4113-A30F-C43A675474AE}">
      <dgm:prSet phldrT="[Text]"/>
      <dgm:spPr/>
      <dgm:t>
        <a:bodyPr/>
        <a:lstStyle/>
        <a:p>
          <a:r>
            <a:rPr lang="en-GB" b="1" dirty="0" smtClean="0"/>
            <a:t>Students</a:t>
          </a:r>
          <a:endParaRPr lang="en-GB" b="1" dirty="0"/>
        </a:p>
      </dgm:t>
    </dgm:pt>
    <dgm:pt modelId="{A67D48C2-4CBB-44EE-B492-CA6F8DDCE11B}" type="parTrans" cxnId="{1FB53469-0B6B-4026-B204-D8F403CE6034}">
      <dgm:prSet/>
      <dgm:spPr/>
      <dgm:t>
        <a:bodyPr/>
        <a:lstStyle/>
        <a:p>
          <a:endParaRPr lang="en-GB"/>
        </a:p>
      </dgm:t>
    </dgm:pt>
    <dgm:pt modelId="{70C4AEAA-8A30-46D5-81EB-23F263F03A50}" type="sibTrans" cxnId="{1FB53469-0B6B-4026-B204-D8F403CE6034}">
      <dgm:prSet/>
      <dgm:spPr/>
      <dgm:t>
        <a:bodyPr/>
        <a:lstStyle/>
        <a:p>
          <a:endParaRPr lang="en-GB"/>
        </a:p>
      </dgm:t>
    </dgm:pt>
    <dgm:pt modelId="{80D86B6C-76B9-4987-B581-6CF60842347C}">
      <dgm:prSet phldrT="[Text]"/>
      <dgm:spPr/>
      <dgm:t>
        <a:bodyPr/>
        <a:lstStyle/>
        <a:p>
          <a:r>
            <a:rPr lang="en-GB" b="1" dirty="0" smtClean="0"/>
            <a:t>School</a:t>
          </a:r>
          <a:endParaRPr lang="en-GB" b="1" dirty="0"/>
        </a:p>
      </dgm:t>
    </dgm:pt>
    <dgm:pt modelId="{2BB76C85-5751-48A5-AD95-AE6A618EDA7C}" type="parTrans" cxnId="{2822E2CE-057F-4631-8EBD-936D5AFE4AE2}">
      <dgm:prSet/>
      <dgm:spPr/>
      <dgm:t>
        <a:bodyPr/>
        <a:lstStyle/>
        <a:p>
          <a:endParaRPr lang="en-GB"/>
        </a:p>
      </dgm:t>
    </dgm:pt>
    <dgm:pt modelId="{AA6E5BA2-1066-49AA-9840-0C677D496FA3}" type="sibTrans" cxnId="{2822E2CE-057F-4631-8EBD-936D5AFE4AE2}">
      <dgm:prSet/>
      <dgm:spPr/>
      <dgm:t>
        <a:bodyPr/>
        <a:lstStyle/>
        <a:p>
          <a:endParaRPr lang="en-GB"/>
        </a:p>
      </dgm:t>
    </dgm:pt>
    <dgm:pt modelId="{B4C09C26-0B1F-4B1E-B18E-FED6E1B5B539}">
      <dgm:prSet phldrT="[Text]"/>
      <dgm:spPr/>
      <dgm:t>
        <a:bodyPr/>
        <a:lstStyle/>
        <a:p>
          <a:r>
            <a:rPr lang="en-GB" b="1" dirty="0" smtClean="0"/>
            <a:t>Parents/carers</a:t>
          </a:r>
          <a:endParaRPr lang="en-GB" b="1" dirty="0"/>
        </a:p>
      </dgm:t>
    </dgm:pt>
    <dgm:pt modelId="{40482D25-9562-4488-A3A0-E43437915B96}" type="parTrans" cxnId="{76E367D4-EF2C-41E0-8F3C-EF053065DDF8}">
      <dgm:prSet/>
      <dgm:spPr/>
      <dgm:t>
        <a:bodyPr/>
        <a:lstStyle/>
        <a:p>
          <a:endParaRPr lang="en-GB"/>
        </a:p>
      </dgm:t>
    </dgm:pt>
    <dgm:pt modelId="{E26B3D3D-56ED-41CB-9F81-28ECCA9B9FC3}" type="sibTrans" cxnId="{76E367D4-EF2C-41E0-8F3C-EF053065DDF8}">
      <dgm:prSet/>
      <dgm:spPr/>
      <dgm:t>
        <a:bodyPr/>
        <a:lstStyle/>
        <a:p>
          <a:endParaRPr lang="en-GB"/>
        </a:p>
      </dgm:t>
    </dgm:pt>
    <dgm:pt modelId="{6CBE7B5F-C2E0-4393-8AD7-80246A8E132E}" type="pres">
      <dgm:prSet presAssocID="{5B10D424-0218-4EE7-8B8F-CAC94A1B36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7DE1D5-66DF-41E9-B826-8DEFD31E20E7}" type="pres">
      <dgm:prSet presAssocID="{87B5D39E-5293-4113-A30F-C43A675474AE}" presName="gear1" presStyleLbl="node1" presStyleIdx="0" presStyleCnt="3" custLinFactNeighborX="413" custLinFactNeighborY="-6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29A69-E066-4DFC-92BF-96A72820E48D}" type="pres">
      <dgm:prSet presAssocID="{87B5D39E-5293-4113-A30F-C43A675474AE}" presName="gear1srcNode" presStyleLbl="node1" presStyleIdx="0" presStyleCnt="3"/>
      <dgm:spPr/>
      <dgm:t>
        <a:bodyPr/>
        <a:lstStyle/>
        <a:p>
          <a:endParaRPr lang="en-GB"/>
        </a:p>
      </dgm:t>
    </dgm:pt>
    <dgm:pt modelId="{23D340DF-47B8-4C3C-AC73-42CD5A9E9FA4}" type="pres">
      <dgm:prSet presAssocID="{87B5D39E-5293-4113-A30F-C43A675474AE}" presName="gear1dstNode" presStyleLbl="node1" presStyleIdx="0" presStyleCnt="3"/>
      <dgm:spPr/>
      <dgm:t>
        <a:bodyPr/>
        <a:lstStyle/>
        <a:p>
          <a:endParaRPr lang="en-GB"/>
        </a:p>
      </dgm:t>
    </dgm:pt>
    <dgm:pt modelId="{F6CF4C32-7F7C-448D-90EF-B86DB4CAC3C0}" type="pres">
      <dgm:prSet presAssocID="{80D86B6C-76B9-4987-B581-6CF60842347C}" presName="gear2" presStyleLbl="node1" presStyleIdx="1" presStyleCnt="3" custScaleX="145695" custScaleY="130322" custLinFactNeighborX="-15910" custLinFactNeighborY="149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610EDA-186D-472A-84B7-7872F37EB287}" type="pres">
      <dgm:prSet presAssocID="{80D86B6C-76B9-4987-B581-6CF60842347C}" presName="gear2srcNode" presStyleLbl="node1" presStyleIdx="1" presStyleCnt="3"/>
      <dgm:spPr/>
      <dgm:t>
        <a:bodyPr/>
        <a:lstStyle/>
        <a:p>
          <a:endParaRPr lang="en-GB"/>
        </a:p>
      </dgm:t>
    </dgm:pt>
    <dgm:pt modelId="{589739DB-AF59-455A-B2C4-2390366CD24E}" type="pres">
      <dgm:prSet presAssocID="{80D86B6C-76B9-4987-B581-6CF60842347C}" presName="gear2dstNode" presStyleLbl="node1" presStyleIdx="1" presStyleCnt="3"/>
      <dgm:spPr/>
      <dgm:t>
        <a:bodyPr/>
        <a:lstStyle/>
        <a:p>
          <a:endParaRPr lang="en-GB"/>
        </a:p>
      </dgm:t>
    </dgm:pt>
    <dgm:pt modelId="{60EB2CA5-CC68-4D96-A171-86D70A82545B}" type="pres">
      <dgm:prSet presAssocID="{B4C09C26-0B1F-4B1E-B18E-FED6E1B5B539}" presName="gear3" presStyleLbl="node1" presStyleIdx="2" presStyleCnt="3" custScaleX="139951" custScaleY="144161"/>
      <dgm:spPr/>
      <dgm:t>
        <a:bodyPr/>
        <a:lstStyle/>
        <a:p>
          <a:endParaRPr lang="en-GB"/>
        </a:p>
      </dgm:t>
    </dgm:pt>
    <dgm:pt modelId="{63B05F82-BFCF-4623-A045-9EB966E98F22}" type="pres">
      <dgm:prSet presAssocID="{B4C09C26-0B1F-4B1E-B18E-FED6E1B5B5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F192DF-2FB4-4CDF-8D1E-2873F33AC495}" type="pres">
      <dgm:prSet presAssocID="{B4C09C26-0B1F-4B1E-B18E-FED6E1B5B539}" presName="gear3srcNode" presStyleLbl="node1" presStyleIdx="2" presStyleCnt="3"/>
      <dgm:spPr/>
      <dgm:t>
        <a:bodyPr/>
        <a:lstStyle/>
        <a:p>
          <a:endParaRPr lang="en-GB"/>
        </a:p>
      </dgm:t>
    </dgm:pt>
    <dgm:pt modelId="{7FEACD9E-0938-481C-A663-607DA2DF902D}" type="pres">
      <dgm:prSet presAssocID="{B4C09C26-0B1F-4B1E-B18E-FED6E1B5B539}" presName="gear3dstNode" presStyleLbl="node1" presStyleIdx="2" presStyleCnt="3"/>
      <dgm:spPr/>
      <dgm:t>
        <a:bodyPr/>
        <a:lstStyle/>
        <a:p>
          <a:endParaRPr lang="en-GB"/>
        </a:p>
      </dgm:t>
    </dgm:pt>
    <dgm:pt modelId="{48E53391-2A4F-4152-8777-032E47A4D233}" type="pres">
      <dgm:prSet presAssocID="{70C4AEAA-8A30-46D5-81EB-23F263F03A50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CE2E171E-1028-4A5F-AA6A-ECD0E0E1D6C9}" type="pres">
      <dgm:prSet presAssocID="{AA6E5BA2-1066-49AA-9840-0C677D496FA3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24641049-3553-46A2-AACE-DD6888F040FF}" type="pres">
      <dgm:prSet presAssocID="{E26B3D3D-56ED-41CB-9F81-28ECCA9B9FC3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6E367D4-EF2C-41E0-8F3C-EF053065DDF8}" srcId="{5B10D424-0218-4EE7-8B8F-CAC94A1B36C6}" destId="{B4C09C26-0B1F-4B1E-B18E-FED6E1B5B539}" srcOrd="2" destOrd="0" parTransId="{40482D25-9562-4488-A3A0-E43437915B96}" sibTransId="{E26B3D3D-56ED-41CB-9F81-28ECCA9B9FC3}"/>
    <dgm:cxn modelId="{03DED8EA-089A-41FB-BB1B-095989D0BE94}" type="presOf" srcId="{80D86B6C-76B9-4987-B581-6CF60842347C}" destId="{A0610EDA-186D-472A-84B7-7872F37EB287}" srcOrd="1" destOrd="0" presId="urn:microsoft.com/office/officeart/2005/8/layout/gear1"/>
    <dgm:cxn modelId="{78081355-8EC1-4204-BD56-53755480D2B2}" type="presOf" srcId="{80D86B6C-76B9-4987-B581-6CF60842347C}" destId="{589739DB-AF59-455A-B2C4-2390366CD24E}" srcOrd="2" destOrd="0" presId="urn:microsoft.com/office/officeart/2005/8/layout/gear1"/>
    <dgm:cxn modelId="{AD2612E5-F2DC-4743-B104-34EAC2F8C03E}" type="presOf" srcId="{B4C09C26-0B1F-4B1E-B18E-FED6E1B5B539}" destId="{60EB2CA5-CC68-4D96-A171-86D70A82545B}" srcOrd="0" destOrd="0" presId="urn:microsoft.com/office/officeart/2005/8/layout/gear1"/>
    <dgm:cxn modelId="{083776A9-BF2C-4563-BD31-802324ECE98D}" type="presOf" srcId="{5B10D424-0218-4EE7-8B8F-CAC94A1B36C6}" destId="{6CBE7B5F-C2E0-4393-8AD7-80246A8E132E}" srcOrd="0" destOrd="0" presId="urn:microsoft.com/office/officeart/2005/8/layout/gear1"/>
    <dgm:cxn modelId="{4EAD427D-42D2-49B9-9444-4CF5681772AB}" type="presOf" srcId="{AA6E5BA2-1066-49AA-9840-0C677D496FA3}" destId="{CE2E171E-1028-4A5F-AA6A-ECD0E0E1D6C9}" srcOrd="0" destOrd="0" presId="urn:microsoft.com/office/officeart/2005/8/layout/gear1"/>
    <dgm:cxn modelId="{13607913-894F-4AB2-B7C6-BD8F613535DC}" type="presOf" srcId="{87B5D39E-5293-4113-A30F-C43A675474AE}" destId="{077DE1D5-66DF-41E9-B826-8DEFD31E20E7}" srcOrd="0" destOrd="0" presId="urn:microsoft.com/office/officeart/2005/8/layout/gear1"/>
    <dgm:cxn modelId="{7DA98410-95CD-4CF6-BC3E-E76A6E6E3AB0}" type="presOf" srcId="{87B5D39E-5293-4113-A30F-C43A675474AE}" destId="{23D340DF-47B8-4C3C-AC73-42CD5A9E9FA4}" srcOrd="2" destOrd="0" presId="urn:microsoft.com/office/officeart/2005/8/layout/gear1"/>
    <dgm:cxn modelId="{ECE9DC68-E14F-4242-A282-501DCFD127BC}" type="presOf" srcId="{B4C09C26-0B1F-4B1E-B18E-FED6E1B5B539}" destId="{7FEACD9E-0938-481C-A663-607DA2DF902D}" srcOrd="3" destOrd="0" presId="urn:microsoft.com/office/officeart/2005/8/layout/gear1"/>
    <dgm:cxn modelId="{83D18989-3AC7-4B25-9A42-62E7CC3E4B15}" type="presOf" srcId="{E26B3D3D-56ED-41CB-9F81-28ECCA9B9FC3}" destId="{24641049-3553-46A2-AACE-DD6888F040FF}" srcOrd="0" destOrd="0" presId="urn:microsoft.com/office/officeart/2005/8/layout/gear1"/>
    <dgm:cxn modelId="{139CF92A-E591-4E2E-BF21-42F0D3EBA5E6}" type="presOf" srcId="{70C4AEAA-8A30-46D5-81EB-23F263F03A50}" destId="{48E53391-2A4F-4152-8777-032E47A4D233}" srcOrd="0" destOrd="0" presId="urn:microsoft.com/office/officeart/2005/8/layout/gear1"/>
    <dgm:cxn modelId="{2822E2CE-057F-4631-8EBD-936D5AFE4AE2}" srcId="{5B10D424-0218-4EE7-8B8F-CAC94A1B36C6}" destId="{80D86B6C-76B9-4987-B581-6CF60842347C}" srcOrd="1" destOrd="0" parTransId="{2BB76C85-5751-48A5-AD95-AE6A618EDA7C}" sibTransId="{AA6E5BA2-1066-49AA-9840-0C677D496FA3}"/>
    <dgm:cxn modelId="{B4EB03E5-8856-444C-9E2D-836A56B0FFB3}" type="presOf" srcId="{B4C09C26-0B1F-4B1E-B18E-FED6E1B5B539}" destId="{63B05F82-BFCF-4623-A045-9EB966E98F22}" srcOrd="1" destOrd="0" presId="urn:microsoft.com/office/officeart/2005/8/layout/gear1"/>
    <dgm:cxn modelId="{BE754AAB-A2A8-4848-9EE9-991EC76EE590}" type="presOf" srcId="{B4C09C26-0B1F-4B1E-B18E-FED6E1B5B539}" destId="{CFF192DF-2FB4-4CDF-8D1E-2873F33AC495}" srcOrd="2" destOrd="0" presId="urn:microsoft.com/office/officeart/2005/8/layout/gear1"/>
    <dgm:cxn modelId="{1FB53469-0B6B-4026-B204-D8F403CE6034}" srcId="{5B10D424-0218-4EE7-8B8F-CAC94A1B36C6}" destId="{87B5D39E-5293-4113-A30F-C43A675474AE}" srcOrd="0" destOrd="0" parTransId="{A67D48C2-4CBB-44EE-B492-CA6F8DDCE11B}" sibTransId="{70C4AEAA-8A30-46D5-81EB-23F263F03A50}"/>
    <dgm:cxn modelId="{E79D9ED6-9C9C-4525-A399-A36116DDA1D7}" type="presOf" srcId="{87B5D39E-5293-4113-A30F-C43A675474AE}" destId="{44229A69-E066-4DFC-92BF-96A72820E48D}" srcOrd="1" destOrd="0" presId="urn:microsoft.com/office/officeart/2005/8/layout/gear1"/>
    <dgm:cxn modelId="{34B77CD1-8350-41E8-BD01-50213672F7E0}" type="presOf" srcId="{80D86B6C-76B9-4987-B581-6CF60842347C}" destId="{F6CF4C32-7F7C-448D-90EF-B86DB4CAC3C0}" srcOrd="0" destOrd="0" presId="urn:microsoft.com/office/officeart/2005/8/layout/gear1"/>
    <dgm:cxn modelId="{D4CF4994-DBDC-4B67-A5D8-3A09B450F1FF}" type="presParOf" srcId="{6CBE7B5F-C2E0-4393-8AD7-80246A8E132E}" destId="{077DE1D5-66DF-41E9-B826-8DEFD31E20E7}" srcOrd="0" destOrd="0" presId="urn:microsoft.com/office/officeart/2005/8/layout/gear1"/>
    <dgm:cxn modelId="{FA0D2E61-5434-415A-A94B-AB4F54501B5A}" type="presParOf" srcId="{6CBE7B5F-C2E0-4393-8AD7-80246A8E132E}" destId="{44229A69-E066-4DFC-92BF-96A72820E48D}" srcOrd="1" destOrd="0" presId="urn:microsoft.com/office/officeart/2005/8/layout/gear1"/>
    <dgm:cxn modelId="{6C0F71D7-C766-44C9-BFED-D3A4518FD75D}" type="presParOf" srcId="{6CBE7B5F-C2E0-4393-8AD7-80246A8E132E}" destId="{23D340DF-47B8-4C3C-AC73-42CD5A9E9FA4}" srcOrd="2" destOrd="0" presId="urn:microsoft.com/office/officeart/2005/8/layout/gear1"/>
    <dgm:cxn modelId="{FD963CD3-564E-4917-B70C-B353D7D4CC2D}" type="presParOf" srcId="{6CBE7B5F-C2E0-4393-8AD7-80246A8E132E}" destId="{F6CF4C32-7F7C-448D-90EF-B86DB4CAC3C0}" srcOrd="3" destOrd="0" presId="urn:microsoft.com/office/officeart/2005/8/layout/gear1"/>
    <dgm:cxn modelId="{8F72A74C-3548-4DE1-86B2-864FA489B017}" type="presParOf" srcId="{6CBE7B5F-C2E0-4393-8AD7-80246A8E132E}" destId="{A0610EDA-186D-472A-84B7-7872F37EB287}" srcOrd="4" destOrd="0" presId="urn:microsoft.com/office/officeart/2005/8/layout/gear1"/>
    <dgm:cxn modelId="{BBE4640D-7E6C-445D-8214-51B416C3FA72}" type="presParOf" srcId="{6CBE7B5F-C2E0-4393-8AD7-80246A8E132E}" destId="{589739DB-AF59-455A-B2C4-2390366CD24E}" srcOrd="5" destOrd="0" presId="urn:microsoft.com/office/officeart/2005/8/layout/gear1"/>
    <dgm:cxn modelId="{D7835377-2BD3-4C6D-9FAB-9A100307A9E9}" type="presParOf" srcId="{6CBE7B5F-C2E0-4393-8AD7-80246A8E132E}" destId="{60EB2CA5-CC68-4D96-A171-86D70A82545B}" srcOrd="6" destOrd="0" presId="urn:microsoft.com/office/officeart/2005/8/layout/gear1"/>
    <dgm:cxn modelId="{B63B9837-58DF-4B6E-A9E2-9889BD2A29B3}" type="presParOf" srcId="{6CBE7B5F-C2E0-4393-8AD7-80246A8E132E}" destId="{63B05F82-BFCF-4623-A045-9EB966E98F22}" srcOrd="7" destOrd="0" presId="urn:microsoft.com/office/officeart/2005/8/layout/gear1"/>
    <dgm:cxn modelId="{4EDC9770-7FBB-4FB2-8A5A-57BA4C88B85A}" type="presParOf" srcId="{6CBE7B5F-C2E0-4393-8AD7-80246A8E132E}" destId="{CFF192DF-2FB4-4CDF-8D1E-2873F33AC495}" srcOrd="8" destOrd="0" presId="urn:microsoft.com/office/officeart/2005/8/layout/gear1"/>
    <dgm:cxn modelId="{4C5436C2-A9F5-4B12-A49F-4F2E00DCC816}" type="presParOf" srcId="{6CBE7B5F-C2E0-4393-8AD7-80246A8E132E}" destId="{7FEACD9E-0938-481C-A663-607DA2DF902D}" srcOrd="9" destOrd="0" presId="urn:microsoft.com/office/officeart/2005/8/layout/gear1"/>
    <dgm:cxn modelId="{9514813E-F22E-45B0-B9CC-E1620829F9E0}" type="presParOf" srcId="{6CBE7B5F-C2E0-4393-8AD7-80246A8E132E}" destId="{48E53391-2A4F-4152-8777-032E47A4D233}" srcOrd="10" destOrd="0" presId="urn:microsoft.com/office/officeart/2005/8/layout/gear1"/>
    <dgm:cxn modelId="{C44AE452-19BB-435F-987D-2EB108E83CE4}" type="presParOf" srcId="{6CBE7B5F-C2E0-4393-8AD7-80246A8E132E}" destId="{CE2E171E-1028-4A5F-AA6A-ECD0E0E1D6C9}" srcOrd="11" destOrd="0" presId="urn:microsoft.com/office/officeart/2005/8/layout/gear1"/>
    <dgm:cxn modelId="{35DF8758-5754-4A64-B86A-85B4A56B1345}" type="presParOf" srcId="{6CBE7B5F-C2E0-4393-8AD7-80246A8E132E}" destId="{24641049-3553-46A2-AACE-DD6888F040F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DE1D5-66DF-41E9-B826-8DEFD31E20E7}">
      <dsp:nvSpPr>
        <dsp:cNvPr id="0" name=""/>
        <dsp:cNvSpPr/>
      </dsp:nvSpPr>
      <dsp:spPr>
        <a:xfrm>
          <a:off x="3898782" y="2260846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Students</a:t>
          </a:r>
          <a:endParaRPr lang="en-GB" sz="1700" b="1" kern="1200" dirty="0"/>
        </a:p>
      </dsp:txBody>
      <dsp:txXfrm>
        <a:off x="3898782" y="2260846"/>
        <a:ext cx="2489279" cy="2489279"/>
      </dsp:txXfrm>
    </dsp:sp>
    <dsp:sp modelId="{F6CF4C32-7F7C-448D-90EF-B86DB4CAC3C0}">
      <dsp:nvSpPr>
        <dsp:cNvPr id="0" name=""/>
        <dsp:cNvSpPr/>
      </dsp:nvSpPr>
      <dsp:spPr>
        <a:xfrm>
          <a:off x="1738533" y="1684786"/>
          <a:ext cx="2637640" cy="235933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School</a:t>
          </a:r>
          <a:endParaRPr lang="en-GB" sz="1700" b="1" kern="1200" dirty="0"/>
        </a:p>
      </dsp:txBody>
      <dsp:txXfrm>
        <a:off x="1738533" y="1684786"/>
        <a:ext cx="2637640" cy="2359330"/>
      </dsp:txXfrm>
    </dsp:sp>
    <dsp:sp modelId="{60EB2CA5-CC68-4D96-A171-86D70A82545B}">
      <dsp:nvSpPr>
        <dsp:cNvPr id="0" name=""/>
        <dsp:cNvSpPr/>
      </dsp:nvSpPr>
      <dsp:spPr>
        <a:xfrm rot="20700000">
          <a:off x="3113534" y="33839"/>
          <a:ext cx="2455128" cy="258447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Parents/carers</a:t>
          </a:r>
          <a:endParaRPr lang="en-GB" sz="1700" b="1" kern="1200" dirty="0"/>
        </a:p>
      </dsp:txBody>
      <dsp:txXfrm>
        <a:off x="3644343" y="608362"/>
        <a:ext cx="1393508" cy="1435428"/>
      </dsp:txXfrm>
    </dsp:sp>
    <dsp:sp modelId="{48E53391-2A4F-4152-8777-032E47A4D233}">
      <dsp:nvSpPr>
        <dsp:cNvPr id="0" name=""/>
        <dsp:cNvSpPr/>
      </dsp:nvSpPr>
      <dsp:spPr>
        <a:xfrm>
          <a:off x="3700746" y="1898820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E171E-1028-4A5F-AA6A-ECD0E0E1D6C9}">
      <dsp:nvSpPr>
        <dsp:cNvPr id="0" name=""/>
        <dsp:cNvSpPr/>
      </dsp:nvSpPr>
      <dsp:spPr>
        <a:xfrm>
          <a:off x="2119577" y="1286160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41049-3553-46A2-AACE-DD6888F040FF}">
      <dsp:nvSpPr>
        <dsp:cNvPr id="0" name=""/>
        <dsp:cNvSpPr/>
      </dsp:nvSpPr>
      <dsp:spPr>
        <a:xfrm>
          <a:off x="3043894" y="49218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D8ED25-420C-4CA9-963D-46E663845EE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D106A-5292-40C6-A136-D59E35334161}" type="datetimeFigureOut">
              <a:rPr lang="en-GB" smtClean="0"/>
              <a:pPr/>
              <a:t>20/09/2012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C64B-47C9-4395-8A90-7D1A5F3436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C64B-47C9-4395-8A90-7D1A5F34362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4F98-9F9D-4CB9-BF82-E523B5A8537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6C38-EFAF-4A15-8C6E-8BAA523B0F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85D3-DC15-4960-9A66-06444782BC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C17956-EDAF-44A1-AF24-051DFE3CE6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EAE8-3178-483B-BC71-5C73EF20F1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0C20-F94C-43EA-8D67-B34ECA1007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88A4-D454-4DFC-81AE-341AD5E7C2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7B215-F571-49DB-903F-13BCA03F7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A9AE-942D-4164-AD4F-2E055B86E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E2B4-D788-45FB-B008-C2A0BFDDC2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EAC2-213A-4C20-8247-2CD05D4A25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C87B-D1C8-413E-8811-ACF12607F1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B512-2B63-4A78-B658-20388AC514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uture%20Aspirations%2016+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60350"/>
            <a:ext cx="8229600" cy="58515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5"/>
            <a:ext cx="3600400" cy="545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069" y="2060848"/>
            <a:ext cx="46699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47667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Michael Phelps</a:t>
            </a:r>
          </a:p>
          <a:p>
            <a:r>
              <a:rPr lang="en-GB" sz="3200" dirty="0" smtClean="0"/>
              <a:t>Olympic Champion</a:t>
            </a:r>
            <a:endParaRPr lang="en-GB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062038"/>
            <a:ext cx="6286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858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671513"/>
            <a:ext cx="4133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60350"/>
            <a:ext cx="8229600" cy="58515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Runciman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pres?slideindex=1&amp;slidetitle="/>
              </a:rPr>
              <a:t>Future aspirations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McArdle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Sixth Form Experience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Eras Bold ITC" pitchFamily="34" charset="0"/>
              </a:rPr>
              <a:t>Year 10</a:t>
            </a:r>
          </a:p>
          <a:p>
            <a:pPr algn="ctr"/>
            <a:endParaRPr lang="en-GB" sz="3200" b="1" dirty="0">
              <a:solidFill>
                <a:srgbClr val="0070C0"/>
              </a:solidFill>
              <a:latin typeface="Eras Bold ITC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Eras Bold ITC" pitchFamily="34" charset="0"/>
              </a:rPr>
              <a:t>The Year Ahead</a:t>
            </a:r>
            <a:endParaRPr lang="en-GB" sz="3200" b="1" dirty="0">
              <a:solidFill>
                <a:srgbClr val="0070C0"/>
              </a:solidFill>
              <a:latin typeface="Eras Bold ITC" pitchFamily="34" charset="0"/>
            </a:endParaRPr>
          </a:p>
        </p:txBody>
      </p:sp>
      <p:pic>
        <p:nvPicPr>
          <p:cNvPr id="1030" name="Picture 6" descr="http://cdn.bleacherreport.net/images_root/slides/photos/002/462/017/michael_phelps_champion_01_wenn5176431_display_image.jpeg?1343754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838450" cy="3810000"/>
          </a:xfrm>
          <a:prstGeom prst="rect">
            <a:avLst/>
          </a:prstGeom>
          <a:noFill/>
        </p:spPr>
      </p:pic>
      <p:pic>
        <p:nvPicPr>
          <p:cNvPr id="1032" name="Picture 8" descr="http://realdetective.typepad.com/.a/6a0120a5dc19c2970c0120a5a63d2e970b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578630" cy="1933973"/>
          </a:xfrm>
          <a:prstGeom prst="rect">
            <a:avLst/>
          </a:prstGeom>
          <a:noFill/>
        </p:spPr>
      </p:pic>
      <p:pic>
        <p:nvPicPr>
          <p:cNvPr id="1034" name="Picture 10" descr="http://www.graphicsfactory.com/clip-art/image_files/tn_image/1/603411-tn_sdm_bank_building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440160" cy="1745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132856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Eras Bold ITC" pitchFamily="34" charset="0"/>
              </a:rPr>
              <a:t>The 3 As</a:t>
            </a:r>
            <a:endParaRPr lang="en-GB" sz="4000" b="1" dirty="0">
              <a:solidFill>
                <a:srgbClr val="00206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Eras Bold ITC" pitchFamily="34" charset="0"/>
              </a:rPr>
              <a:t>Some Key Dates</a:t>
            </a:r>
            <a:endParaRPr lang="en-GB" sz="3200" b="1" dirty="0">
              <a:solidFill>
                <a:srgbClr val="0070C0"/>
              </a:solidFill>
              <a:latin typeface="Eras Bold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068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20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th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September – Expectation Evening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W/B 1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st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October – Progression Interviews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8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th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November – Interim 1 to parents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31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st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January 2012 – Interim 2 to parents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21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st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February – Parents’ Evening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15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th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March – Revision Freeze Day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W/B 13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th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May – Exam season begins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27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th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June – Work Ready Day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27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th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June – Reports to parents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W/B 1</a:t>
            </a:r>
            <a:r>
              <a:rPr lang="en-GB" sz="2000" b="1" baseline="30000" dirty="0" smtClean="0">
                <a:solidFill>
                  <a:srgbClr val="FF0000"/>
                </a:solidFill>
                <a:latin typeface="Eras Bold ITC" pitchFamily="34" charset="0"/>
              </a:rPr>
              <a:t>st</a:t>
            </a: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 July – Work Experience Week</a:t>
            </a:r>
          </a:p>
          <a:p>
            <a:pPr>
              <a:buFont typeface="Arial" pitchFamily="34" charset="0"/>
              <a:buChar char="•"/>
            </a:pPr>
            <a:endParaRPr lang="en-GB" sz="2000" b="1" dirty="0">
              <a:solidFill>
                <a:srgbClr val="FF0000"/>
              </a:solidFill>
              <a:latin typeface="Eras Bold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Controlled Assessments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Science modular exams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Eras Bold ITC" pitchFamily="34" charset="0"/>
              </a:rPr>
              <a:t>Apprenticeship evening</a:t>
            </a:r>
            <a:endParaRPr lang="en-GB" sz="2000" b="1" dirty="0">
              <a:solidFill>
                <a:srgbClr val="FF00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GB" sz="4800" b="1" dirty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5400" b="1" dirty="0">
                <a:effectLst/>
              </a:rPr>
              <a:t>Welcome to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5400" b="1" dirty="0" smtClean="0">
                <a:effectLst/>
              </a:rPr>
              <a:t>Trinity</a:t>
            </a:r>
            <a:endParaRPr lang="en-GB" sz="5400" b="1" dirty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5400" b="1" dirty="0" smtClean="0">
                <a:effectLst/>
              </a:rPr>
              <a:t>Year 10</a:t>
            </a:r>
            <a:endParaRPr lang="en-GB" sz="5400" b="1" dirty="0"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5400" b="1" dirty="0">
                <a:effectLst/>
              </a:rPr>
              <a:t>     </a:t>
            </a:r>
          </a:p>
        </p:txBody>
      </p:sp>
      <p:pic>
        <p:nvPicPr>
          <p:cNvPr id="204808" name="Picture 8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21088"/>
            <a:ext cx="1081088" cy="1125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Lythgoe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024335"/>
          </a:xfrm>
        </p:spPr>
        <p:txBody>
          <a:bodyPr/>
          <a:lstStyle/>
          <a:p>
            <a:r>
              <a:rPr lang="en-GB" dirty="0" smtClean="0"/>
              <a:t>“The first question is always about climate....”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630616" cy="29523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Teach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Read, Hide + Re-do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Active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en-GB" dirty="0" smtClean="0"/>
              <a:t>Every year...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en-GB" sz="4400" dirty="0" smtClean="0"/>
              <a:t>Down time</a:t>
            </a:r>
          </a:p>
          <a:p>
            <a:endParaRPr lang="en-GB" sz="4400" dirty="0"/>
          </a:p>
          <a:p>
            <a:r>
              <a:rPr lang="en-GB" sz="4400" dirty="0" smtClean="0"/>
              <a:t>Rewards</a:t>
            </a:r>
          </a:p>
          <a:p>
            <a:endParaRPr lang="en-GB" sz="4400" dirty="0"/>
          </a:p>
          <a:p>
            <a:r>
              <a:rPr lang="en-GB" sz="4400" dirty="0" smtClean="0"/>
              <a:t>Signs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/>
          <a:lstStyle/>
          <a:p>
            <a:r>
              <a:rPr lang="en-GB" dirty="0" smtClean="0"/>
              <a:t>Organisation and Planners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136904" cy="4082008"/>
          </a:xfrm>
        </p:spPr>
        <p:txBody>
          <a:bodyPr/>
          <a:lstStyle/>
          <a:p>
            <a:r>
              <a:rPr lang="en-GB" sz="3600" dirty="0" smtClean="0"/>
              <a:t>Failure to prepare is preparing to fail.</a:t>
            </a:r>
          </a:p>
          <a:p>
            <a:r>
              <a:rPr lang="en-GB" dirty="0" smtClean="0"/>
              <a:t>John Wooden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wood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2592288" cy="3812188"/>
          </a:xfrm>
          <a:prstGeom prst="rect">
            <a:avLst/>
          </a:prstGeom>
        </p:spPr>
      </p:pic>
      <p:pic>
        <p:nvPicPr>
          <p:cNvPr id="5" name="Picture 4" descr="wood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2780928"/>
            <a:ext cx="3458995" cy="38164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 smtClean="0"/>
              <a:t>The world is run by those who show up. </a:t>
            </a:r>
            <a:endParaRPr lang="en-GB" sz="8800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Missing just 17 days in one year (90%) can cause a drop of a full grade at GCSE. </a:t>
            </a:r>
          </a:p>
          <a:p>
            <a:r>
              <a:rPr lang="en-GB" dirty="0" smtClean="0"/>
              <a:t>Only about one in four students with attendance less than 90% achieve 5 A*-C GCSEs. </a:t>
            </a:r>
          </a:p>
          <a:p>
            <a:r>
              <a:rPr lang="en-GB" dirty="0" smtClean="0"/>
              <a:t>Only about one in ten students with less than 80% attendance achieve 5 A*-C GCSEs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Maths and English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</a:p>
          <a:p>
            <a:r>
              <a:rPr lang="en-GB" dirty="0" smtClean="0"/>
              <a:t>English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Ms Hawkin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Kay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Bill Gates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“Before you were born, your parents weren’t as boring as they are now.  They got that way from paying your bills, cleaning your clothes...”</a:t>
            </a:r>
            <a:endParaRPr lang="en-GB" sz="4000" dirty="0"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Bill Gates Quotes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If you think your teacher is tough – get a boss!”</a:t>
            </a:r>
            <a:endParaRPr lang="en-GB" sz="4000" dirty="0"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-744538"/>
            <a:ext cx="8785225" cy="7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 sz="4800" b="1">
              <a:latin typeface="Georgia" pitchFamily="18" charset="0"/>
            </a:endParaRPr>
          </a:p>
          <a:p>
            <a:endParaRPr lang="en-GB" sz="4800" b="1">
              <a:latin typeface="Georgia" pitchFamily="18" charset="0"/>
            </a:endParaRPr>
          </a:p>
          <a:p>
            <a:r>
              <a:rPr lang="en-GB" sz="4400" b="1">
                <a:latin typeface="Georgia" pitchFamily="18" charset="0"/>
              </a:rPr>
              <a:t>“</a:t>
            </a:r>
            <a:r>
              <a:rPr lang="en-US" sz="4400" b="1">
                <a:latin typeface="Georgia" pitchFamily="18" charset="0"/>
              </a:rPr>
              <a:t>Some people want it to happen, some wish it would happen, others make it happen</a:t>
            </a:r>
            <a:r>
              <a:rPr lang="en-GB" sz="4400">
                <a:latin typeface="Georgia" pitchFamily="18" charset="0"/>
              </a:rPr>
              <a:t> </a:t>
            </a:r>
            <a:r>
              <a:rPr lang="en-GB" sz="4400" b="1">
                <a:latin typeface="Georgia" pitchFamily="18" charset="0"/>
              </a:rPr>
              <a:t>”</a:t>
            </a:r>
          </a:p>
          <a:p>
            <a:endParaRPr lang="en-GB" sz="4400" b="1">
              <a:latin typeface="Georgia" pitchFamily="18" charset="0"/>
            </a:endParaRPr>
          </a:p>
          <a:p>
            <a:r>
              <a:rPr lang="en-GB" sz="3600" b="1">
                <a:latin typeface="Georgia" pitchFamily="18" charset="0"/>
              </a:rPr>
              <a:t>Michael Jordan</a:t>
            </a:r>
          </a:p>
          <a:p>
            <a:r>
              <a:rPr lang="en-GB" sz="3200">
                <a:latin typeface="Georgia" pitchFamily="18" charset="0"/>
              </a:rPr>
              <a:t>(Greatest ever basketball</a:t>
            </a:r>
          </a:p>
          <a:p>
            <a:r>
              <a:rPr lang="en-GB" sz="3200">
                <a:latin typeface="Georgia" pitchFamily="18" charset="0"/>
              </a:rPr>
              <a:t>Player)</a:t>
            </a:r>
          </a:p>
          <a:p>
            <a:endParaRPr lang="en-GB" sz="5400" b="1">
              <a:latin typeface="Georgia" pitchFamily="18" charset="0"/>
            </a:endParaRPr>
          </a:p>
        </p:txBody>
      </p:sp>
      <p:pic>
        <p:nvPicPr>
          <p:cNvPr id="18435" name="Picture 3" descr="h1dOciBoWo9F6W7pDkpSkk2W4k675A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3933825"/>
            <a:ext cx="2717800" cy="2735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Kay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“Be here, work hard and behave yourself!”</a:t>
            </a:r>
            <a:endParaRPr lang="en-GB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4000" b="1" dirty="0" smtClean="0"/>
              <a:t>THANK YOU FOR COMING</a:t>
            </a:r>
            <a:endParaRPr lang="en-GB" sz="4000" b="1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732463"/>
            <a:ext cx="1081088" cy="1125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17093" name="Text Box 5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b="0" dirty="0"/>
              <a:t>THE </a:t>
            </a:r>
            <a:r>
              <a:rPr lang="en-GB" b="0" dirty="0" smtClean="0"/>
              <a:t>CHALLENGE</a:t>
            </a:r>
            <a:r>
              <a:rPr lang="en-GB" b="0" dirty="0"/>
              <a:t>!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684213" y="2133600"/>
            <a:ext cx="7704137" cy="16922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000" dirty="0">
                <a:latin typeface="Comic Sans MS" pitchFamily="66" charset="0"/>
              </a:rPr>
              <a:t>To be the best </a:t>
            </a:r>
            <a:r>
              <a:rPr lang="en-GB" sz="5000" dirty="0" smtClean="0">
                <a:latin typeface="Comic Sans MS" pitchFamily="66" charset="0"/>
              </a:rPr>
              <a:t>GCSE year </a:t>
            </a:r>
            <a:r>
              <a:rPr lang="en-GB" sz="5000" dirty="0">
                <a:latin typeface="Comic Sans MS" pitchFamily="66" charset="0"/>
              </a:rPr>
              <a:t>ever at </a:t>
            </a:r>
            <a:r>
              <a:rPr lang="en-GB" sz="5000" dirty="0" smtClean="0">
                <a:latin typeface="Comic Sans MS" pitchFamily="66" charset="0"/>
              </a:rPr>
              <a:t>Trinity</a:t>
            </a:r>
            <a:endParaRPr lang="en-GB" sz="5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to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"I learned that the only way you are going to get anywhere in life is to work hard at it. Whether you're a musician, a writer, an athlete or a businessman, there is no getting around it. If you do, you'll win; if you don't, you won't."</a:t>
            </a:r>
            <a:br>
              <a:rPr lang="en-GB" dirty="0" smtClean="0"/>
            </a:br>
            <a:r>
              <a:rPr lang="en-GB" i="1" dirty="0" smtClean="0"/>
              <a:t>- Bruce Jenner</a:t>
            </a:r>
            <a:r>
              <a:rPr lang="en-GB" dirty="0" smtClean="0"/>
              <a:t> (Olympic Gold </a:t>
            </a:r>
            <a:r>
              <a:rPr lang="en-GB" dirty="0" err="1" smtClean="0"/>
              <a:t>Medalist</a:t>
            </a:r>
            <a:r>
              <a:rPr lang="en-GB" dirty="0" smtClean="0"/>
              <a:t>, Decathlon)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4" descr="sixthfo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4070350" cy="1123950"/>
          </a:xfrm>
          <a:prstGeom prst="rect">
            <a:avLst/>
          </a:prstGeom>
          <a:noFill/>
        </p:spPr>
      </p:pic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732463"/>
            <a:ext cx="1081088" cy="1125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 descr="main_image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721350"/>
            <a:ext cx="3995737" cy="1136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2068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Messages</a:t>
            </a:r>
          </a:p>
          <a:p>
            <a:r>
              <a:rPr lang="en-GB" sz="3600" dirty="0" smtClean="0"/>
              <a:t>	Last week GCSE results</a:t>
            </a:r>
          </a:p>
          <a:p>
            <a:r>
              <a:rPr lang="en-GB" sz="3600" dirty="0" smtClean="0"/>
              <a:t>	Look yourself in the face</a:t>
            </a:r>
          </a:p>
          <a:p>
            <a:r>
              <a:rPr lang="en-GB" sz="3600" dirty="0" smtClean="0"/>
              <a:t>	Improvements every year</a:t>
            </a:r>
          </a:p>
          <a:p>
            <a:r>
              <a:rPr lang="en-GB" sz="3600" dirty="0" smtClean="0"/>
              <a:t>	Early modules and GCSE</a:t>
            </a:r>
          </a:p>
          <a:p>
            <a:r>
              <a:rPr lang="en-GB" sz="3600" dirty="0" smtClean="0"/>
              <a:t>	Changes to groupings and courses.</a:t>
            </a:r>
          </a:p>
          <a:p>
            <a:r>
              <a:rPr lang="en-GB" sz="3600" dirty="0" smtClean="0"/>
              <a:t>	Importance of English and Maths</a:t>
            </a:r>
          </a:p>
          <a:p>
            <a:r>
              <a:rPr lang="en-GB" sz="3600" dirty="0" smtClean="0"/>
              <a:t>	End of year exams</a:t>
            </a:r>
            <a:endParaRPr lang="en-GB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u="sng" dirty="0" smtClean="0">
                <a:solidFill>
                  <a:srgbClr val="0033CC"/>
                </a:solidFill>
              </a:rPr>
              <a:t>Expected progress </a:t>
            </a:r>
            <a:r>
              <a:rPr lang="en-GB" sz="4000" dirty="0" smtClean="0"/>
              <a:t>not targets</a:t>
            </a:r>
          </a:p>
          <a:p>
            <a:r>
              <a:rPr lang="en-GB" sz="4000" b="1" u="sng" dirty="0" smtClean="0">
                <a:solidFill>
                  <a:srgbClr val="0033CC"/>
                </a:solidFill>
              </a:rPr>
              <a:t>Forecast grade </a:t>
            </a:r>
            <a:r>
              <a:rPr lang="en-GB" sz="4000" dirty="0" smtClean="0"/>
              <a:t>not expected grade</a:t>
            </a:r>
            <a:endParaRPr lang="en-GB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Are you going to be a pupil or a student in year ten?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Pupil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Needs to be told what to do.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Only does what they are told to do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Teacher enforces work rate and behaviour.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Motivation comes from others.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Student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Independent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Responsible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Well motivated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Well organised and prepared.</a:t>
            </a:r>
            <a:endParaRPr lang="en-GB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to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"I learned that the only way you are going to get anywhere in life is to work hard at it. Whether you're a musician, a writer, an athlete or a businessman, there is no getting around it. If you do, you'll win; if you don't, you won't."</a:t>
            </a:r>
            <a:br>
              <a:rPr lang="en-GB" dirty="0" smtClean="0"/>
            </a:br>
            <a:r>
              <a:rPr lang="en-GB" i="1" dirty="0" smtClean="0"/>
              <a:t>- Bruce Jenner</a:t>
            </a:r>
            <a:r>
              <a:rPr lang="en-GB" dirty="0" smtClean="0"/>
              <a:t> (Olympic Gold </a:t>
            </a:r>
            <a:r>
              <a:rPr lang="en-GB" dirty="0" err="1" smtClean="0"/>
              <a:t>Medalist</a:t>
            </a:r>
            <a:r>
              <a:rPr lang="en-GB" dirty="0" smtClean="0"/>
              <a:t>, Decathlon)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4" descr="sixthfo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4070350" cy="1123950"/>
          </a:xfrm>
          <a:prstGeom prst="rect">
            <a:avLst/>
          </a:prstGeom>
          <a:noFill/>
        </p:spPr>
      </p:pic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732463"/>
            <a:ext cx="1081088" cy="1125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 descr="main_image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721350"/>
            <a:ext cx="3995737" cy="1136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6045</TotalTime>
  <Words>505</Words>
  <Application>Microsoft Office PowerPoint</Application>
  <PresentationFormat>On-screen Show (4:3)</PresentationFormat>
  <Paragraphs>101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Mr Kay</vt:lpstr>
      <vt:lpstr>THE CHALLENGE!</vt:lpstr>
      <vt:lpstr>Approach to Learning</vt:lpstr>
      <vt:lpstr>Slide 6</vt:lpstr>
      <vt:lpstr>Achievement</vt:lpstr>
      <vt:lpstr>Are you going to be a pupil or a student in year ten?</vt:lpstr>
      <vt:lpstr>Approach to Learning</vt:lpstr>
      <vt:lpstr>Slide 10</vt:lpstr>
      <vt:lpstr>Slide 11</vt:lpstr>
      <vt:lpstr>Slide 12</vt:lpstr>
      <vt:lpstr>Slide 13</vt:lpstr>
      <vt:lpstr>Slide 14</vt:lpstr>
      <vt:lpstr>Mr Runciman</vt:lpstr>
      <vt:lpstr>Mr McArdle</vt:lpstr>
      <vt:lpstr>The Sixth Form Experience</vt:lpstr>
      <vt:lpstr>Slide 18</vt:lpstr>
      <vt:lpstr>Slide 19</vt:lpstr>
      <vt:lpstr>Mr Lythgoe</vt:lpstr>
      <vt:lpstr>“The first question is always about climate....” </vt:lpstr>
      <vt:lpstr>Teach you  Read, Hide + Re-do  Active   </vt:lpstr>
      <vt:lpstr>Every year...</vt:lpstr>
      <vt:lpstr>Organisation and Planners </vt:lpstr>
      <vt:lpstr>Slide 25</vt:lpstr>
      <vt:lpstr>Attendance</vt:lpstr>
      <vt:lpstr>Maths and English</vt:lpstr>
      <vt:lpstr>Ms Hawkin</vt:lpstr>
      <vt:lpstr>Working together</vt:lpstr>
      <vt:lpstr>Bill Gates Quotes</vt:lpstr>
      <vt:lpstr>Bill Gates Quotes</vt:lpstr>
      <vt:lpstr>Slide 32</vt:lpstr>
      <vt:lpstr>Mr Kay</vt:lpstr>
      <vt:lpstr>Slide 34</vt:lpstr>
    </vt:vector>
  </TitlesOfParts>
  <Company>Trinity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homework</dc:creator>
  <cp:lastModifiedBy>STJH02</cp:lastModifiedBy>
  <cp:revision>150</cp:revision>
  <dcterms:created xsi:type="dcterms:W3CDTF">2008-06-30T18:54:59Z</dcterms:created>
  <dcterms:modified xsi:type="dcterms:W3CDTF">2012-09-20T16:33:47Z</dcterms:modified>
</cp:coreProperties>
</file>