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4AE30B-A967-41AB-9841-4217C61E9251}"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AE30B-A967-41AB-9841-4217C61E925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74AE30B-A967-41AB-9841-4217C61E9251}"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174AE30B-A967-41AB-9841-4217C61E9251}"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4AE30B-A967-41AB-9841-4217C61E9251}"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DFF78C6-DCCA-47A0-B8E5-25D5A0E73BB1}" type="datetimeFigureOut">
              <a:rPr lang="en-GB" smtClean="0"/>
              <a:pPr/>
              <a:t>24/01/2012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4AE30B-A967-41AB-9841-4217C61E9251}"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74AE30B-A967-41AB-9841-4217C61E9251}"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174AE30B-A967-41AB-9841-4217C61E925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74AE30B-A967-41AB-9841-4217C61E925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74AE30B-A967-41AB-9841-4217C61E9251}"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DFF78C6-DCCA-47A0-B8E5-25D5A0E73BB1}" type="datetimeFigureOut">
              <a:rPr lang="en-GB" smtClean="0"/>
              <a:pPr/>
              <a:t>24/01/2012</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74AE30B-A967-41AB-9841-4217C61E9251}"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DFF78C6-DCCA-47A0-B8E5-25D5A0E73BB1}" type="datetimeFigureOut">
              <a:rPr lang="en-GB" smtClean="0"/>
              <a:pPr/>
              <a:t>24/01/2012</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DFF78C6-DCCA-47A0-B8E5-25D5A0E73BB1}" type="datetimeFigureOut">
              <a:rPr lang="en-GB" smtClean="0"/>
              <a:pPr/>
              <a:t>24/01/2012</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74AE30B-A967-41AB-9841-4217C61E9251}"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cas.com/students/tra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cas.com/students/importantdat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cas.com/students/offers/extra" TargetMode="External"/><Relationship Id="rId2" Type="http://schemas.openxmlformats.org/officeDocument/2006/relationships/hyperlink" Target="http://www.ucas.com/students/offers/offertypes" TargetMode="External"/><Relationship Id="rId1" Type="http://schemas.openxmlformats.org/officeDocument/2006/relationships/slideLayout" Target="../slideLayouts/slideLayout2.xml"/><Relationship Id="rId4" Type="http://schemas.openxmlformats.org/officeDocument/2006/relationships/hyperlink" Target="http://www.ucas.com/students/nextsteps/cle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cas.com/about_us/contact_us/" TargetMode="External"/><Relationship Id="rId2" Type="http://schemas.openxmlformats.org/officeDocument/2006/relationships/hyperlink" Target="http://www.ucas.com/students/trac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Year 13 Tutorial </a:t>
            </a:r>
          </a:p>
          <a:p>
            <a:r>
              <a:rPr lang="en-GB" dirty="0" smtClean="0"/>
              <a:t>Monday 30</a:t>
            </a:r>
            <a:r>
              <a:rPr lang="en-GB" baseline="30000" dirty="0" smtClean="0"/>
              <a:t>th</a:t>
            </a:r>
            <a:r>
              <a:rPr lang="en-GB" dirty="0" smtClean="0"/>
              <a:t> January 2012</a:t>
            </a:r>
            <a:endParaRPr lang="en-GB" dirty="0"/>
          </a:p>
        </p:txBody>
      </p:sp>
      <p:sp>
        <p:nvSpPr>
          <p:cNvPr id="2" name="Title 1"/>
          <p:cNvSpPr>
            <a:spLocks noGrp="1"/>
          </p:cNvSpPr>
          <p:nvPr>
            <p:ph type="ctrTitle"/>
          </p:nvPr>
        </p:nvSpPr>
        <p:spPr/>
        <p:txBody>
          <a:bodyPr/>
          <a:lstStyle/>
          <a:p>
            <a:r>
              <a:rPr lang="en-GB" dirty="0" smtClean="0">
                <a:solidFill>
                  <a:srgbClr val="FF0000"/>
                </a:solidFill>
              </a:rPr>
              <a:t>UCAS – When the offers are in...</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pPr>
              <a:buNone/>
            </a:pPr>
            <a:r>
              <a:rPr lang="en-GB" b="1" u="sng" dirty="0" smtClean="0"/>
              <a:t>Scenario Four – Sue</a:t>
            </a:r>
            <a:endParaRPr lang="en-GB" dirty="0" smtClean="0"/>
          </a:p>
          <a:p>
            <a:pPr>
              <a:buNone/>
            </a:pPr>
            <a:r>
              <a:rPr lang="en-GB" dirty="0" smtClean="0"/>
              <a:t>Sue applied for two courses and has not been offered a place on </a:t>
            </a:r>
            <a:r>
              <a:rPr lang="en-GB" dirty="0" smtClean="0"/>
              <a:t>either. </a:t>
            </a:r>
            <a:r>
              <a:rPr lang="en-GB" dirty="0" smtClean="0"/>
              <a:t>What are her options?</a:t>
            </a:r>
          </a:p>
          <a:p>
            <a:pPr>
              <a:buNone/>
            </a:pPr>
            <a:r>
              <a:rPr lang="en-GB" dirty="0" smtClean="0"/>
              <a:t>_______________________________________</a:t>
            </a:r>
          </a:p>
          <a:p>
            <a:pPr>
              <a:buNone/>
            </a:pPr>
            <a:r>
              <a:rPr lang="en-GB" dirty="0" smtClean="0"/>
              <a:t>________________________________________</a:t>
            </a:r>
          </a:p>
          <a:p>
            <a:pPr>
              <a:buNone/>
            </a:pPr>
            <a:r>
              <a:rPr lang="en-GB" dirty="0" smtClean="0"/>
              <a:t>________________________________________</a:t>
            </a:r>
          </a:p>
          <a:p>
            <a:pPr>
              <a:buNone/>
            </a:pPr>
            <a:r>
              <a:rPr lang="en-GB" dirty="0" smtClean="0"/>
              <a:t>________________________________________</a:t>
            </a:r>
          </a:p>
          <a:p>
            <a:pPr>
              <a:buNone/>
            </a:pPr>
            <a:r>
              <a:rPr lang="en-GB" dirty="0" smtClean="0"/>
              <a:t>________________________________________</a:t>
            </a:r>
          </a:p>
          <a:p>
            <a:pPr>
              <a:buNone/>
            </a:pPr>
            <a:r>
              <a:rPr lang="en-GB" dirty="0" smtClean="0"/>
              <a:t>________________________________________</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What happens next...</a:t>
            </a:r>
            <a:endParaRPr lang="en-GB" dirty="0">
              <a:solidFill>
                <a:srgbClr val="FF0000"/>
              </a:solidFill>
            </a:endParaRPr>
          </a:p>
        </p:txBody>
      </p:sp>
      <p:sp>
        <p:nvSpPr>
          <p:cNvPr id="3" name="Content Placeholder 2"/>
          <p:cNvSpPr>
            <a:spLocks noGrp="1"/>
          </p:cNvSpPr>
          <p:nvPr>
            <p:ph sz="quarter" idx="1"/>
          </p:nvPr>
        </p:nvSpPr>
        <p:spPr>
          <a:xfrm>
            <a:off x="179512" y="1600200"/>
            <a:ext cx="8712968" cy="5141168"/>
          </a:xfrm>
        </p:spPr>
        <p:txBody>
          <a:bodyPr>
            <a:normAutofit fontScale="92500" lnSpcReduction="20000"/>
          </a:bodyPr>
          <a:lstStyle/>
          <a:p>
            <a:r>
              <a:rPr lang="en-GB" dirty="0"/>
              <a:t>If UCAS received your application form by 15</a:t>
            </a:r>
            <a:r>
              <a:rPr lang="en-GB" baseline="30000" dirty="0"/>
              <a:t>th </a:t>
            </a:r>
            <a:r>
              <a:rPr lang="en-GB" dirty="0"/>
              <a:t>January 2012 you can expect to have all of your offers/decisions by May 2012. However, many students will hear from all of their universities well before this date.</a:t>
            </a:r>
          </a:p>
          <a:p>
            <a:endParaRPr lang="en-GB" dirty="0"/>
          </a:p>
          <a:p>
            <a:r>
              <a:rPr lang="en-GB" dirty="0"/>
              <a:t>You will then be required to make your Firm and Insurance Choices</a:t>
            </a:r>
            <a:r>
              <a:rPr lang="en-GB" dirty="0" smtClean="0"/>
              <a:t>.</a:t>
            </a:r>
          </a:p>
          <a:p>
            <a:pPr>
              <a:buNone/>
            </a:pPr>
            <a:endParaRPr lang="en-GB" dirty="0"/>
          </a:p>
          <a:p>
            <a:r>
              <a:rPr lang="en-GB" dirty="0"/>
              <a:t>If UCAS have received decisions from all of your choices and you have at least one offer, UCAS will email you to let you know there has been a change to your application, and ask you to look at </a:t>
            </a:r>
            <a:r>
              <a:rPr lang="en-GB" dirty="0">
                <a:hlinkClick r:id="rId2"/>
              </a:rPr>
              <a:t>Track</a:t>
            </a:r>
            <a:r>
              <a:rPr lang="en-GB" dirty="0"/>
              <a:t>. If you haven't provided a valid email address UCAS will send you a letter which will ask you to reply to your offers.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3100" b="1" dirty="0" smtClean="0">
                <a:solidFill>
                  <a:srgbClr val="FF0000"/>
                </a:solidFill>
              </a:rPr>
              <a:t>Points to remember when replying to your offers...</a:t>
            </a:r>
            <a:r>
              <a:rPr lang="en-GB" dirty="0" smtClean="0"/>
              <a:t/>
            </a:r>
            <a:br>
              <a:rPr lang="en-GB" dirty="0" smtClean="0"/>
            </a:br>
            <a:endParaRPr lang="en-GB" dirty="0"/>
          </a:p>
        </p:txBody>
      </p:sp>
      <p:sp>
        <p:nvSpPr>
          <p:cNvPr id="3" name="Content Placeholder 2"/>
          <p:cNvSpPr>
            <a:spLocks noGrp="1"/>
          </p:cNvSpPr>
          <p:nvPr>
            <p:ph sz="quarter" idx="1"/>
          </p:nvPr>
        </p:nvSpPr>
        <p:spPr>
          <a:xfrm>
            <a:off x="251520" y="1412776"/>
            <a:ext cx="8712968" cy="5445224"/>
          </a:xfrm>
        </p:spPr>
        <p:txBody>
          <a:bodyPr>
            <a:normAutofit fontScale="77500" lnSpcReduction="20000"/>
          </a:bodyPr>
          <a:lstStyle/>
          <a:p>
            <a:pPr lvl="0"/>
            <a:r>
              <a:rPr lang="en-GB" dirty="0" smtClean="0"/>
              <a:t>Try </a:t>
            </a:r>
            <a:r>
              <a:rPr lang="en-GB" dirty="0"/>
              <a:t>to attend open days or visits before you decide, but remember to reply by the </a:t>
            </a:r>
            <a:r>
              <a:rPr lang="en-GB" dirty="0">
                <a:hlinkClick r:id="rId2"/>
              </a:rPr>
              <a:t>deadline</a:t>
            </a:r>
            <a:r>
              <a:rPr lang="en-GB" dirty="0"/>
              <a:t>. If you are visiting a university or college after your reply date, please contact the university or college for advice</a:t>
            </a:r>
            <a:r>
              <a:rPr lang="en-GB" dirty="0" smtClean="0"/>
              <a:t>.</a:t>
            </a:r>
          </a:p>
          <a:p>
            <a:pPr lvl="0"/>
            <a:endParaRPr lang="en-GB" dirty="0"/>
          </a:p>
          <a:p>
            <a:pPr lvl="0"/>
            <a:r>
              <a:rPr lang="en-GB" dirty="0"/>
              <a:t>Think carefully before you decide which offers to accept because once you accept an offer, including an insurance offer, you are committed to that course (or courses</a:t>
            </a:r>
            <a:r>
              <a:rPr lang="en-GB" dirty="0" smtClean="0"/>
              <a:t>).</a:t>
            </a:r>
          </a:p>
          <a:p>
            <a:pPr lvl="0"/>
            <a:endParaRPr lang="en-GB" dirty="0"/>
          </a:p>
          <a:p>
            <a:pPr lvl="0"/>
            <a:r>
              <a:rPr lang="en-GB" dirty="0"/>
              <a:t>You can reply to offers without waiting to hear back from all your choices. You can cancel all outstanding decisions and reply to the offers that you have received using Track. But you must be certain about which offers you wish to accept, as once you have made your replies you will not be able to reverse any withdrawals</a:t>
            </a:r>
            <a:r>
              <a:rPr lang="en-GB" dirty="0" smtClean="0"/>
              <a:t>.</a:t>
            </a:r>
          </a:p>
          <a:p>
            <a:pPr lvl="0">
              <a:buNone/>
            </a:pPr>
            <a:endParaRPr lang="en-GB" dirty="0"/>
          </a:p>
          <a:p>
            <a:pPr lvl="0"/>
            <a:r>
              <a:rPr lang="en-GB" dirty="0"/>
              <a:t>If you are replying to a joint conditional offer, </a:t>
            </a:r>
            <a:r>
              <a:rPr lang="en-GB" dirty="0" smtClean="0"/>
              <a:t>e.g. </a:t>
            </a:r>
            <a:r>
              <a:rPr lang="en-GB" dirty="0"/>
              <a:t>for a degree and HND, you are replying to the whole joint offer - when your exam results are published, the university or college will decide which part of the offer is most suitable for you</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124744"/>
            <a:ext cx="8928992" cy="5733256"/>
          </a:xfrm>
        </p:spPr>
        <p:txBody>
          <a:bodyPr>
            <a:normAutofit fontScale="47500" lnSpcReduction="20000"/>
          </a:bodyPr>
          <a:lstStyle/>
          <a:p>
            <a:pPr algn="ctr"/>
            <a:endParaRPr lang="en-GB" sz="3300" b="1" dirty="0" smtClean="0"/>
          </a:p>
          <a:p>
            <a:pPr algn="ctr"/>
            <a:endParaRPr lang="en-GB" sz="3300" b="1" dirty="0" smtClean="0"/>
          </a:p>
          <a:p>
            <a:pPr algn="ctr"/>
            <a:r>
              <a:rPr lang="en-GB" sz="3300" b="1" dirty="0" smtClean="0"/>
              <a:t>Firm Acceptance</a:t>
            </a:r>
            <a:endParaRPr lang="en-GB" sz="3300" b="1" dirty="0"/>
          </a:p>
          <a:p>
            <a:pPr lvl="0" algn="ctr"/>
            <a:r>
              <a:rPr lang="en-GB" sz="3300" b="1" dirty="0" smtClean="0"/>
              <a:t>Insurance Acceptance</a:t>
            </a:r>
            <a:endParaRPr lang="en-GB" sz="3300" b="1" dirty="0"/>
          </a:p>
          <a:p>
            <a:pPr lvl="0" algn="ctr"/>
            <a:r>
              <a:rPr lang="en-GB" sz="3300" b="1" smtClean="0"/>
              <a:t>Decline</a:t>
            </a:r>
            <a:endParaRPr lang="en-GB" sz="3300" b="1" dirty="0"/>
          </a:p>
          <a:p>
            <a:endParaRPr lang="en-GB" sz="2600" dirty="0"/>
          </a:p>
          <a:p>
            <a:r>
              <a:rPr lang="en-GB" sz="2900" b="1" dirty="0"/>
              <a:t>Firm acceptance - </a:t>
            </a:r>
            <a:r>
              <a:rPr lang="en-GB" sz="2900" dirty="0"/>
              <a:t>Your firm acceptance is your first choice - this is your preferred choice out of all the offers you have received. You can only have one firm acceptance</a:t>
            </a:r>
            <a:r>
              <a:rPr lang="en-GB" sz="2900" dirty="0" smtClean="0"/>
              <a:t>.</a:t>
            </a:r>
          </a:p>
          <a:p>
            <a:pPr>
              <a:buNone/>
            </a:pPr>
            <a:endParaRPr lang="en-GB" sz="900" dirty="0"/>
          </a:p>
          <a:p>
            <a:r>
              <a:rPr lang="en-GB" sz="2900" dirty="0"/>
              <a:t>If you accept an </a:t>
            </a:r>
            <a:r>
              <a:rPr lang="en-GB" sz="2900" dirty="0">
                <a:hlinkClick r:id="rId2"/>
              </a:rPr>
              <a:t>unconditional offer</a:t>
            </a:r>
            <a:r>
              <a:rPr lang="en-GB" sz="2900" dirty="0"/>
              <a:t>, you are agreeing that you will attend the course at that university or college, so you must decline any other offers. We'll send you a letter which will explain whether there is anything else you need to do. </a:t>
            </a:r>
            <a:endParaRPr lang="en-GB" sz="2900" dirty="0" smtClean="0"/>
          </a:p>
          <a:p>
            <a:pPr>
              <a:buNone/>
            </a:pPr>
            <a:endParaRPr lang="en-GB" sz="900" dirty="0"/>
          </a:p>
          <a:p>
            <a:r>
              <a:rPr lang="en-GB" sz="2900" dirty="0"/>
              <a:t>If you accept a </a:t>
            </a:r>
            <a:r>
              <a:rPr lang="en-GB" sz="2900" dirty="0">
                <a:hlinkClick r:id="rId2"/>
              </a:rPr>
              <a:t>conditional offer</a:t>
            </a:r>
            <a:r>
              <a:rPr lang="en-GB" sz="2900" dirty="0"/>
              <a:t>, you are agreeing that you will attend the course at that university or college if you meet the conditions of the offer. You can accept another offer as an insurance choice</a:t>
            </a:r>
            <a:r>
              <a:rPr lang="en-GB" sz="2900" dirty="0" smtClean="0"/>
              <a:t>.</a:t>
            </a:r>
          </a:p>
          <a:p>
            <a:pPr>
              <a:buNone/>
            </a:pPr>
            <a:endParaRPr lang="en-GB" sz="900" dirty="0"/>
          </a:p>
          <a:p>
            <a:r>
              <a:rPr lang="en-GB" sz="2900" b="1" dirty="0"/>
              <a:t>Insurance acceptance - </a:t>
            </a:r>
            <a:r>
              <a:rPr lang="en-GB" sz="2900" dirty="0"/>
              <a:t>If your firm choice is a conditional offer, you can accept another offer as an insurance choice. Your insurance choice can be conditional or unconditional and acts as a back-up, so if you don't meet the conditions for your firm choice but meet the conditions for your insurance, you will be committed to the insurance choice. You can only have one insurance choice</a:t>
            </a:r>
            <a:r>
              <a:rPr lang="en-GB" sz="2900" dirty="0" smtClean="0"/>
              <a:t>.</a:t>
            </a:r>
          </a:p>
          <a:p>
            <a:pPr>
              <a:buNone/>
            </a:pPr>
            <a:endParaRPr lang="en-GB" sz="900" dirty="0"/>
          </a:p>
          <a:p>
            <a:r>
              <a:rPr lang="en-GB" sz="2900" b="1" u="sng" dirty="0"/>
              <a:t>The conditions for your insurance choice can be higher than your firm choice, but be aware that if you're not accepted by your firm choice, it's unlikely that you will be accepted for an insurance choice that requests higher grades</a:t>
            </a:r>
            <a:r>
              <a:rPr lang="en-GB" sz="2900" b="1" u="sng" dirty="0" smtClean="0"/>
              <a:t>.</a:t>
            </a:r>
          </a:p>
          <a:p>
            <a:pPr>
              <a:buNone/>
            </a:pPr>
            <a:endParaRPr lang="en-GB" sz="900" dirty="0"/>
          </a:p>
          <a:p>
            <a:r>
              <a:rPr lang="en-GB" sz="2900" b="1" dirty="0"/>
              <a:t>You don't have to accept an insurance choice</a:t>
            </a:r>
            <a:r>
              <a:rPr lang="en-GB" sz="2900" dirty="0"/>
              <a:t> - if you're not sure about any of your other choices once you have accepted a firm choice, you're not obliged to accept one as an insurance option</a:t>
            </a:r>
            <a:r>
              <a:rPr lang="en-GB" sz="2900" dirty="0" smtClean="0"/>
              <a:t>.</a:t>
            </a:r>
          </a:p>
          <a:p>
            <a:endParaRPr lang="en-GB" sz="900" dirty="0"/>
          </a:p>
          <a:p>
            <a:r>
              <a:rPr lang="en-GB" sz="2900" b="1" dirty="0"/>
              <a:t>Decline - </a:t>
            </a:r>
            <a:r>
              <a:rPr lang="en-GB" sz="2900" dirty="0"/>
              <a:t>Once you have decided which offer to accept firmly, and which (if any) to accept as an insurance, you must decline all other offers. If you don't want to accept any of the offers, you can decline them all. You will then be eligible to use </a:t>
            </a:r>
            <a:r>
              <a:rPr lang="en-GB" sz="2900" dirty="0">
                <a:hlinkClick r:id="rId3"/>
              </a:rPr>
              <a:t>Extra</a:t>
            </a:r>
            <a:r>
              <a:rPr lang="en-GB" sz="2900" dirty="0"/>
              <a:t> or </a:t>
            </a:r>
            <a:r>
              <a:rPr lang="en-GB" sz="2900" dirty="0">
                <a:hlinkClick r:id="rId4"/>
              </a:rPr>
              <a:t>Clearing</a:t>
            </a:r>
            <a:r>
              <a:rPr lang="en-GB" sz="2900" dirty="0"/>
              <a:t>, depending upon your circumstances</a:t>
            </a:r>
          </a:p>
          <a:p>
            <a:pPr>
              <a:buNone/>
            </a:pPr>
            <a:endParaRPr lang="en-GB" sz="2000" dirty="0"/>
          </a:p>
        </p:txBody>
      </p:sp>
      <p:sp>
        <p:nvSpPr>
          <p:cNvPr id="5" name="Title 1"/>
          <p:cNvSpPr>
            <a:spLocks noGrp="1"/>
          </p:cNvSpPr>
          <p:nvPr>
            <p:ph type="title"/>
          </p:nvPr>
        </p:nvSpPr>
        <p:spPr>
          <a:xfrm>
            <a:off x="323528" y="188640"/>
            <a:ext cx="8534400" cy="968152"/>
          </a:xfrm>
        </p:spPr>
        <p:txBody>
          <a:bodyPr>
            <a:normAutofit fontScale="90000"/>
          </a:bodyPr>
          <a:lstStyle/>
          <a:p>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dirty="0" smtClean="0"/>
              <a:t/>
            </a:r>
            <a:br>
              <a:rPr lang="en-GB" sz="3200" dirty="0" smtClean="0"/>
            </a:br>
            <a:r>
              <a:rPr lang="en-GB" sz="3200" dirty="0" smtClean="0"/>
              <a:t/>
            </a:r>
            <a:br>
              <a:rPr lang="en-GB" sz="3200" dirty="0" smtClean="0"/>
            </a:br>
            <a:endParaRPr lang="en-GB" sz="3200" dirty="0"/>
          </a:p>
        </p:txBody>
      </p:sp>
      <p:sp>
        <p:nvSpPr>
          <p:cNvPr id="7" name="Rectangle 6"/>
          <p:cNvSpPr/>
          <p:nvPr/>
        </p:nvSpPr>
        <p:spPr>
          <a:xfrm>
            <a:off x="323528" y="188640"/>
            <a:ext cx="8820472" cy="1631216"/>
          </a:xfrm>
          <a:prstGeom prst="rect">
            <a:avLst/>
          </a:prstGeom>
        </p:spPr>
        <p:txBody>
          <a:bodyPr wrap="square">
            <a:spAutoFit/>
          </a:bodyPr>
          <a:lstStyle/>
          <a:p>
            <a:pPr algn="ctr"/>
            <a:r>
              <a:rPr lang="en-GB" sz="3200" b="1" dirty="0" smtClean="0">
                <a:solidFill>
                  <a:srgbClr val="FF0000"/>
                </a:solidFill>
              </a:rPr>
              <a:t>Replying to your offers - </a:t>
            </a:r>
            <a:r>
              <a:rPr lang="en-GB" sz="3200" dirty="0" smtClean="0">
                <a:solidFill>
                  <a:srgbClr val="FF0000"/>
                </a:solidFill>
              </a:rPr>
              <a:t>You reply to each offer in one of the following ways:</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 calcmode="lin" valueType="num">
                                      <p:cBhvr additive="base">
                                        <p:cTn id="5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 calcmode="lin" valueType="num">
                                      <p:cBhvr additive="base">
                                        <p:cTn id="61"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052736"/>
          </a:xfrm>
        </p:spPr>
        <p:txBody>
          <a:bodyPr>
            <a:normAutofit fontScale="90000"/>
          </a:bodyPr>
          <a:lstStyle/>
          <a:p>
            <a:r>
              <a:rPr lang="en-GB" b="1" dirty="0" smtClean="0"/>
              <a:t/>
            </a:r>
            <a:br>
              <a:rPr lang="en-GB" b="1" dirty="0" smtClean="0"/>
            </a:br>
            <a:r>
              <a:rPr lang="en-GB" dirty="0" smtClean="0">
                <a:solidFill>
                  <a:srgbClr val="FF0000"/>
                </a:solidFill>
              </a:rPr>
              <a:t/>
            </a:r>
            <a:br>
              <a:rPr lang="en-GB" dirty="0" smtClean="0">
                <a:solidFill>
                  <a:srgbClr val="FF0000"/>
                </a:solidFill>
              </a:rPr>
            </a:br>
            <a:r>
              <a:rPr lang="en-GB" sz="3100" b="1" dirty="0" smtClean="0">
                <a:solidFill>
                  <a:srgbClr val="FF0000"/>
                </a:solidFill>
              </a:rPr>
              <a:t>There are four combinations of offers and replies</a:t>
            </a:r>
            <a:endParaRPr lang="en-GB" sz="3100" dirty="0">
              <a:solidFill>
                <a:srgbClr val="FF0000"/>
              </a:solidFill>
            </a:endParaRPr>
          </a:p>
        </p:txBody>
      </p:sp>
      <p:sp>
        <p:nvSpPr>
          <p:cNvPr id="3" name="Content Placeholder 2"/>
          <p:cNvSpPr>
            <a:spLocks noGrp="1"/>
          </p:cNvSpPr>
          <p:nvPr>
            <p:ph sz="quarter" idx="1"/>
          </p:nvPr>
        </p:nvSpPr>
        <p:spPr/>
        <p:txBody>
          <a:bodyPr>
            <a:normAutofit lnSpcReduction="10000"/>
          </a:bodyPr>
          <a:lstStyle/>
          <a:p>
            <a:pPr lvl="0"/>
            <a:r>
              <a:rPr lang="en-GB" b="1" dirty="0" smtClean="0"/>
              <a:t>Unconditional </a:t>
            </a:r>
            <a:r>
              <a:rPr lang="en-GB" b="1" dirty="0"/>
              <a:t>firm</a:t>
            </a:r>
            <a:r>
              <a:rPr lang="en-GB" dirty="0"/>
              <a:t> only - you've firmly accepted an unconditional offer. You cannot have an insurance choice.</a:t>
            </a:r>
          </a:p>
          <a:p>
            <a:pPr lvl="0"/>
            <a:r>
              <a:rPr lang="en-GB" b="1" dirty="0"/>
              <a:t>Conditional firm</a:t>
            </a:r>
            <a:r>
              <a:rPr lang="en-GB" dirty="0"/>
              <a:t> only - you've firmly accepted a conditional offer.</a:t>
            </a:r>
          </a:p>
          <a:p>
            <a:pPr lvl="0"/>
            <a:r>
              <a:rPr lang="en-GB" b="1" dirty="0"/>
              <a:t>Conditional firm + conditional insurance</a:t>
            </a:r>
            <a:r>
              <a:rPr lang="en-GB" dirty="0"/>
              <a:t> - you've firmly accepted one conditional offer and accepted another conditional offer as an insurance.</a:t>
            </a:r>
          </a:p>
          <a:p>
            <a:pPr lvl="0"/>
            <a:r>
              <a:rPr lang="en-GB" b="1" dirty="0"/>
              <a:t>Conditional firm + unconditional insurance</a:t>
            </a:r>
            <a:r>
              <a:rPr lang="en-GB" dirty="0"/>
              <a:t> - you've firmly accepted a conditional offer and accepted an unconditional offer as an insurance.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Information on “Track”</a:t>
            </a:r>
            <a:endParaRPr lang="en-GB" dirty="0">
              <a:solidFill>
                <a:srgbClr val="FF0000"/>
              </a:solidFill>
            </a:endParaRPr>
          </a:p>
        </p:txBody>
      </p:sp>
      <p:sp>
        <p:nvSpPr>
          <p:cNvPr id="3" name="Content Placeholder 2"/>
          <p:cNvSpPr>
            <a:spLocks noGrp="1"/>
          </p:cNvSpPr>
          <p:nvPr>
            <p:ph sz="quarter" idx="1"/>
          </p:nvPr>
        </p:nvSpPr>
        <p:spPr>
          <a:xfrm>
            <a:off x="0" y="1600200"/>
            <a:ext cx="4499992" cy="4525963"/>
          </a:xfrm>
        </p:spPr>
        <p:txBody>
          <a:bodyPr>
            <a:normAutofit fontScale="85000" lnSpcReduction="20000"/>
          </a:bodyPr>
          <a:lstStyle/>
          <a:p>
            <a:pPr>
              <a:buNone/>
            </a:pPr>
            <a:r>
              <a:rPr lang="en-GB" b="1" dirty="0"/>
              <a:t>How and when to reply to your </a:t>
            </a:r>
            <a:r>
              <a:rPr lang="en-GB" b="1" dirty="0" smtClean="0"/>
              <a:t>offers...</a:t>
            </a:r>
            <a:endParaRPr lang="en-GB" dirty="0"/>
          </a:p>
          <a:p>
            <a:pPr>
              <a:buNone/>
            </a:pPr>
            <a:r>
              <a:rPr lang="en-GB" dirty="0"/>
              <a:t>Use </a:t>
            </a:r>
            <a:r>
              <a:rPr lang="en-GB" dirty="0">
                <a:hlinkClick r:id="rId2"/>
              </a:rPr>
              <a:t>Track</a:t>
            </a:r>
            <a:r>
              <a:rPr lang="en-GB" dirty="0"/>
              <a:t> to reply to your offers. Your reply date will be displayed in Track. Your reply date is based on when we receive the last decision from your choices, so it might be different to other people's. If you don't reply by the date given, your offers will be declined. If this happens, call our </a:t>
            </a:r>
            <a:r>
              <a:rPr lang="en-GB" dirty="0">
                <a:hlinkClick r:id="rId3"/>
              </a:rPr>
              <a:t>Customer Service Unit</a:t>
            </a:r>
            <a:r>
              <a:rPr lang="en-GB" dirty="0"/>
              <a:t> to find out what you can do.</a:t>
            </a:r>
          </a:p>
          <a:p>
            <a:endParaRPr lang="en-GB" dirty="0"/>
          </a:p>
        </p:txBody>
      </p:sp>
      <p:graphicFrame>
        <p:nvGraphicFramePr>
          <p:cNvPr id="4" name="Table 3"/>
          <p:cNvGraphicFramePr>
            <a:graphicFrameLocks noGrp="1"/>
          </p:cNvGraphicFramePr>
          <p:nvPr/>
        </p:nvGraphicFramePr>
        <p:xfrm>
          <a:off x="4932040" y="2492894"/>
          <a:ext cx="3600400" cy="3691282"/>
        </p:xfrm>
        <a:graphic>
          <a:graphicData uri="http://schemas.openxmlformats.org/drawingml/2006/table">
            <a:tbl>
              <a:tblPr/>
              <a:tblGrid>
                <a:gridCol w="1800200"/>
                <a:gridCol w="1800200"/>
              </a:tblGrid>
              <a:tr h="582686">
                <a:tc gridSpan="2">
                  <a:txBody>
                    <a:bodyPr/>
                    <a:lstStyle/>
                    <a:p>
                      <a:pPr algn="ctr">
                        <a:lnSpc>
                          <a:spcPct val="115000"/>
                        </a:lnSpc>
                        <a:spcAft>
                          <a:spcPts val="0"/>
                        </a:spcAft>
                      </a:pPr>
                      <a:r>
                        <a:rPr lang="en-GB" sz="1100" b="1" dirty="0">
                          <a:latin typeface="Calibri"/>
                          <a:ea typeface="Times New Roman"/>
                          <a:cs typeface="Calibri"/>
                        </a:rPr>
                        <a:t>2012 entry cycle</a:t>
                      </a:r>
                      <a:endParaRPr lang="en-GB" sz="1100" dirty="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en-GB"/>
                    </a:p>
                  </a:txBody>
                  <a:tcPr/>
                </a:tc>
              </a:tr>
              <a:tr h="777852">
                <a:tc>
                  <a:txBody>
                    <a:bodyPr/>
                    <a:lstStyle/>
                    <a:p>
                      <a:pPr algn="ctr">
                        <a:lnSpc>
                          <a:spcPct val="115000"/>
                        </a:lnSpc>
                        <a:spcAft>
                          <a:spcPts val="1680"/>
                        </a:spcAft>
                      </a:pPr>
                      <a:r>
                        <a:rPr lang="en-GB" sz="1100" b="1" dirty="0">
                          <a:latin typeface="Calibri"/>
                          <a:ea typeface="Times New Roman"/>
                          <a:cs typeface="Calibri"/>
                        </a:rPr>
                        <a:t>Last decision by</a:t>
                      </a:r>
                      <a:endParaRPr lang="en-GB" sz="1100" dirty="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680"/>
                        </a:spcAft>
                      </a:pPr>
                      <a:r>
                        <a:rPr lang="en-GB" sz="1100" b="1" dirty="0">
                          <a:latin typeface="Calibri"/>
                          <a:ea typeface="Times New Roman"/>
                          <a:cs typeface="Calibri"/>
                        </a:rPr>
                        <a:t>Your reply date is</a:t>
                      </a:r>
                      <a:endParaRPr lang="en-GB" sz="1100" dirty="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582686">
                <a:tc>
                  <a:txBody>
                    <a:bodyPr/>
                    <a:lstStyle/>
                    <a:p>
                      <a:pPr algn="ctr">
                        <a:lnSpc>
                          <a:spcPct val="115000"/>
                        </a:lnSpc>
                        <a:spcAft>
                          <a:spcPts val="1680"/>
                        </a:spcAft>
                      </a:pPr>
                      <a:r>
                        <a:rPr lang="en-GB" sz="1100">
                          <a:latin typeface="Calibri"/>
                          <a:ea typeface="Times New Roman"/>
                          <a:cs typeface="Calibri"/>
                        </a:rPr>
                        <a:t>31 March 2012</a:t>
                      </a:r>
                      <a:endParaRPr lang="en-GB" sz="110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680"/>
                        </a:spcAft>
                      </a:pPr>
                      <a:r>
                        <a:rPr lang="en-GB" sz="1100" dirty="0">
                          <a:latin typeface="Calibri"/>
                          <a:ea typeface="Times New Roman"/>
                          <a:cs typeface="Calibri"/>
                        </a:rPr>
                        <a:t>9 May 2012</a:t>
                      </a:r>
                      <a:endParaRPr lang="en-GB" sz="1100" dirty="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582686">
                <a:tc>
                  <a:txBody>
                    <a:bodyPr/>
                    <a:lstStyle/>
                    <a:p>
                      <a:pPr algn="ctr">
                        <a:lnSpc>
                          <a:spcPct val="115000"/>
                        </a:lnSpc>
                        <a:spcAft>
                          <a:spcPts val="1680"/>
                        </a:spcAft>
                      </a:pPr>
                      <a:r>
                        <a:rPr lang="en-GB" sz="1100">
                          <a:latin typeface="Calibri"/>
                          <a:ea typeface="Times New Roman"/>
                          <a:cs typeface="Calibri"/>
                        </a:rPr>
                        <a:t>10 May 2012 </a:t>
                      </a:r>
                      <a:endParaRPr lang="en-GB" sz="110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680"/>
                        </a:spcAft>
                      </a:pPr>
                      <a:r>
                        <a:rPr lang="en-GB" sz="1100" dirty="0">
                          <a:latin typeface="Calibri"/>
                          <a:ea typeface="Times New Roman"/>
                          <a:cs typeface="Calibri"/>
                        </a:rPr>
                        <a:t>7 June 2012 </a:t>
                      </a:r>
                      <a:endParaRPr lang="en-GB" sz="1100" dirty="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582686">
                <a:tc>
                  <a:txBody>
                    <a:bodyPr/>
                    <a:lstStyle/>
                    <a:p>
                      <a:pPr algn="ctr">
                        <a:lnSpc>
                          <a:spcPct val="115000"/>
                        </a:lnSpc>
                        <a:spcAft>
                          <a:spcPts val="1680"/>
                        </a:spcAft>
                      </a:pPr>
                      <a:r>
                        <a:rPr lang="en-GB" sz="1100">
                          <a:latin typeface="Calibri"/>
                          <a:ea typeface="Times New Roman"/>
                          <a:cs typeface="Calibri"/>
                        </a:rPr>
                        <a:t>8 June 2012 </a:t>
                      </a:r>
                      <a:endParaRPr lang="en-GB" sz="110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680"/>
                        </a:spcAft>
                      </a:pPr>
                      <a:r>
                        <a:rPr lang="en-GB" sz="1100" dirty="0">
                          <a:latin typeface="Calibri"/>
                          <a:ea typeface="Times New Roman"/>
                          <a:cs typeface="Calibri"/>
                        </a:rPr>
                        <a:t>28 June 2012 </a:t>
                      </a:r>
                      <a:endParaRPr lang="en-GB" sz="1100" dirty="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582686">
                <a:tc>
                  <a:txBody>
                    <a:bodyPr/>
                    <a:lstStyle/>
                    <a:p>
                      <a:pPr algn="ctr">
                        <a:lnSpc>
                          <a:spcPct val="115000"/>
                        </a:lnSpc>
                        <a:spcAft>
                          <a:spcPts val="1680"/>
                        </a:spcAft>
                      </a:pPr>
                      <a:r>
                        <a:rPr lang="en-GB" sz="1100">
                          <a:latin typeface="Calibri"/>
                          <a:ea typeface="Times New Roman"/>
                          <a:cs typeface="Calibri"/>
                        </a:rPr>
                        <a:t>19 July 2012 </a:t>
                      </a:r>
                      <a:endParaRPr lang="en-GB" sz="110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680"/>
                        </a:spcAft>
                      </a:pPr>
                      <a:r>
                        <a:rPr lang="en-GB" sz="1100" dirty="0">
                          <a:latin typeface="Calibri"/>
                          <a:ea typeface="Times New Roman"/>
                          <a:cs typeface="Calibri"/>
                        </a:rPr>
                        <a:t>26 July 2012 </a:t>
                      </a:r>
                      <a:endParaRPr lang="en-GB" sz="1100" dirty="0">
                        <a:latin typeface="Calibri"/>
                        <a:ea typeface="Calibri"/>
                        <a:cs typeface="Times New Roman"/>
                      </a:endParaRPr>
                    </a:p>
                  </a:txBody>
                  <a:tcPr marL="28575" marR="28575" marT="28575" marB="28575"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5" name="Rectangle 4"/>
          <p:cNvSpPr/>
          <p:nvPr/>
        </p:nvSpPr>
        <p:spPr>
          <a:xfrm>
            <a:off x="4572000" y="1484784"/>
            <a:ext cx="4572000" cy="646331"/>
          </a:xfrm>
          <a:prstGeom prst="rect">
            <a:avLst/>
          </a:prstGeom>
        </p:spPr>
        <p:txBody>
          <a:bodyPr wrap="square">
            <a:spAutoFit/>
          </a:bodyPr>
          <a:lstStyle/>
          <a:p>
            <a:r>
              <a:rPr lang="en-GB" b="1" dirty="0" smtClean="0"/>
              <a:t>Reply dates are based on when we receive the last decision from your choices: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Activate !!!</a:t>
            </a:r>
            <a:endParaRPr lang="en-GB" dirty="0"/>
          </a:p>
        </p:txBody>
      </p:sp>
      <p:sp>
        <p:nvSpPr>
          <p:cNvPr id="3" name="Content Placeholder 2"/>
          <p:cNvSpPr>
            <a:spLocks noGrp="1"/>
          </p:cNvSpPr>
          <p:nvPr>
            <p:ph sz="quarter" idx="1"/>
          </p:nvPr>
        </p:nvSpPr>
        <p:spPr/>
        <p:txBody>
          <a:bodyPr>
            <a:normAutofit fontScale="62500" lnSpcReduction="20000"/>
          </a:bodyPr>
          <a:lstStyle/>
          <a:p>
            <a:pPr>
              <a:buNone/>
            </a:pPr>
            <a:r>
              <a:rPr lang="en-GB" dirty="0" smtClean="0"/>
              <a:t>In pairs or small groups, have a look at the scenarios’ below. Discuss what course of action each student should take given the information about Firm/Insurance/ UCAS Extra and Clearing.</a:t>
            </a:r>
          </a:p>
          <a:p>
            <a:pPr>
              <a:buNone/>
            </a:pPr>
            <a:r>
              <a:rPr lang="en-GB" dirty="0" smtClean="0"/>
              <a:t> </a:t>
            </a:r>
          </a:p>
          <a:p>
            <a:pPr>
              <a:buNone/>
            </a:pPr>
            <a:r>
              <a:rPr lang="en-GB" b="1" u="sng" dirty="0" smtClean="0"/>
              <a:t>Scenario One – Bob</a:t>
            </a:r>
            <a:endParaRPr lang="en-GB" dirty="0" smtClean="0"/>
          </a:p>
          <a:p>
            <a:pPr>
              <a:buNone/>
            </a:pPr>
            <a:r>
              <a:rPr lang="en-GB" dirty="0" smtClean="0"/>
              <a:t>Bob has received 3 conditional offers. His predicted grades are BBB. His offers are:</a:t>
            </a:r>
          </a:p>
          <a:p>
            <a:pPr>
              <a:buNone/>
            </a:pPr>
            <a:r>
              <a:rPr lang="en-GB" dirty="0" smtClean="0"/>
              <a:t>Northumbria – conditional on attaining BBB or 300 UCAS points from 3 A2’s</a:t>
            </a:r>
          </a:p>
          <a:p>
            <a:pPr>
              <a:buNone/>
            </a:pPr>
            <a:r>
              <a:rPr lang="en-GB" dirty="0" smtClean="0"/>
              <a:t>Manchester Metropolitan University - conditional on attaining BBC</a:t>
            </a:r>
          </a:p>
          <a:p>
            <a:pPr>
              <a:buNone/>
            </a:pPr>
            <a:r>
              <a:rPr lang="en-GB" dirty="0" smtClean="0"/>
              <a:t>Leeds Met – conditional on attaining CCC or 240 UCAS points from 3 A2’s.</a:t>
            </a:r>
          </a:p>
          <a:p>
            <a:pPr>
              <a:buNone/>
            </a:pPr>
            <a:r>
              <a:rPr lang="en-GB" dirty="0" smtClean="0"/>
              <a:t> </a:t>
            </a:r>
          </a:p>
          <a:p>
            <a:pPr>
              <a:buNone/>
            </a:pPr>
            <a:r>
              <a:rPr lang="en-GB" dirty="0" smtClean="0"/>
              <a:t>What should Bob do?</a:t>
            </a:r>
          </a:p>
          <a:p>
            <a:pPr>
              <a:buNone/>
            </a:pPr>
            <a:r>
              <a:rPr lang="en-GB" dirty="0" smtClean="0"/>
              <a:t>___________________________________________________________</a:t>
            </a:r>
          </a:p>
          <a:p>
            <a:pPr>
              <a:buNone/>
            </a:pPr>
            <a:r>
              <a:rPr lang="en-GB" dirty="0" smtClean="0"/>
              <a:t>___________________________________________________________</a:t>
            </a:r>
          </a:p>
          <a:p>
            <a:pPr>
              <a:buNone/>
            </a:pPr>
            <a:r>
              <a:rPr lang="en-GB" dirty="0" smtClean="0"/>
              <a:t>___________________________________________________________</a:t>
            </a:r>
          </a:p>
          <a:p>
            <a:pPr>
              <a:buNone/>
            </a:pPr>
            <a:r>
              <a:rPr lang="en-GB" dirty="0" smtClean="0"/>
              <a:t>___________________________________________________________</a:t>
            </a:r>
          </a:p>
          <a:p>
            <a:pPr>
              <a:buNone/>
            </a:pPr>
            <a:r>
              <a:rPr lang="en-GB" dirty="0" smtClean="0"/>
              <a:t>___________________________________________________________</a:t>
            </a:r>
          </a:p>
          <a:p>
            <a:pPr>
              <a:buNone/>
            </a:pPr>
            <a:r>
              <a:rPr lang="en-GB" dirty="0" smtClean="0"/>
              <a:t>___________________________________________________________</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10000"/>
          </a:bodyPr>
          <a:lstStyle/>
          <a:p>
            <a:pPr>
              <a:buNone/>
            </a:pPr>
            <a:r>
              <a:rPr lang="en-GB" b="1" u="sng" dirty="0" smtClean="0"/>
              <a:t>Scenario Two – Sam</a:t>
            </a:r>
            <a:endParaRPr lang="en-GB" dirty="0" smtClean="0"/>
          </a:p>
          <a:p>
            <a:pPr>
              <a:buNone/>
            </a:pPr>
            <a:r>
              <a:rPr lang="en-GB" dirty="0" smtClean="0"/>
              <a:t>Sam has received two conditional offers. His predicted grades are BBC. However Sam is unsure about whether or not he actually wants to study the courses he has applied for. He would like to go to university this year. What are his options?</a:t>
            </a:r>
          </a:p>
          <a:p>
            <a:pPr>
              <a:buNone/>
            </a:pPr>
            <a:r>
              <a:rPr lang="en-GB" dirty="0" smtClean="0"/>
              <a:t>___________________________________________</a:t>
            </a:r>
          </a:p>
          <a:p>
            <a:pPr>
              <a:buNone/>
            </a:pPr>
            <a:r>
              <a:rPr lang="en-GB" dirty="0" smtClean="0"/>
              <a:t>____________________________________________</a:t>
            </a:r>
          </a:p>
          <a:p>
            <a:pPr>
              <a:buNone/>
            </a:pPr>
            <a:r>
              <a:rPr lang="en-GB" dirty="0" smtClean="0"/>
              <a:t>____________________________________________</a:t>
            </a:r>
          </a:p>
          <a:p>
            <a:pPr>
              <a:buNone/>
            </a:pPr>
            <a:r>
              <a:rPr lang="en-GB" dirty="0" smtClean="0"/>
              <a:t>__________________________________________</a:t>
            </a:r>
          </a:p>
          <a:p>
            <a:pPr>
              <a:buNone/>
            </a:pPr>
            <a:r>
              <a:rPr lang="en-GB" dirty="0" smtClean="0"/>
              <a:t>____________________________________________</a:t>
            </a:r>
          </a:p>
          <a:p>
            <a:pPr>
              <a:buNone/>
            </a:pPr>
            <a:r>
              <a:rPr lang="en-GB" dirty="0" smtClean="0"/>
              <a:t>____________________________________________</a:t>
            </a:r>
          </a:p>
          <a:p>
            <a:pPr>
              <a:buNone/>
            </a:pPr>
            <a:endParaRPr lang="en-GB" dirty="0" smtClean="0"/>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0000" lnSpcReduction="20000"/>
          </a:bodyPr>
          <a:lstStyle/>
          <a:p>
            <a:pPr>
              <a:buNone/>
            </a:pPr>
            <a:r>
              <a:rPr lang="en-GB" b="1" u="sng" dirty="0" smtClean="0"/>
              <a:t>Scenario Three – Mel</a:t>
            </a:r>
            <a:endParaRPr lang="en-GB" dirty="0" smtClean="0"/>
          </a:p>
          <a:p>
            <a:pPr>
              <a:buNone/>
            </a:pPr>
            <a:r>
              <a:rPr lang="en-GB" dirty="0" smtClean="0"/>
              <a:t>Mel has received five conditional offers. Her predicted grades are AAA. Her offers are:</a:t>
            </a:r>
          </a:p>
          <a:p>
            <a:pPr>
              <a:buNone/>
            </a:pPr>
            <a:r>
              <a:rPr lang="en-GB" dirty="0" smtClean="0"/>
              <a:t>Durham – conditional on attaining A*AA</a:t>
            </a:r>
          </a:p>
          <a:p>
            <a:pPr>
              <a:buNone/>
            </a:pPr>
            <a:r>
              <a:rPr lang="en-GB" dirty="0" smtClean="0"/>
              <a:t>Edinburgh – conditional on attaining AAA</a:t>
            </a:r>
          </a:p>
          <a:p>
            <a:pPr>
              <a:buNone/>
            </a:pPr>
            <a:r>
              <a:rPr lang="en-GB" dirty="0" smtClean="0"/>
              <a:t>Warwick – conditional on attaining AAA</a:t>
            </a:r>
          </a:p>
          <a:p>
            <a:pPr>
              <a:buNone/>
            </a:pPr>
            <a:r>
              <a:rPr lang="en-GB" dirty="0" smtClean="0"/>
              <a:t>Manchester – conditional on attaining AAB</a:t>
            </a:r>
          </a:p>
          <a:p>
            <a:pPr>
              <a:buNone/>
            </a:pPr>
            <a:r>
              <a:rPr lang="en-GB" dirty="0" smtClean="0"/>
              <a:t>Glasgow – conditional on attaining AAB</a:t>
            </a:r>
          </a:p>
          <a:p>
            <a:pPr>
              <a:buNone/>
            </a:pPr>
            <a:r>
              <a:rPr lang="en-GB" dirty="0" smtClean="0"/>
              <a:t> </a:t>
            </a:r>
          </a:p>
          <a:p>
            <a:pPr>
              <a:buNone/>
            </a:pPr>
            <a:r>
              <a:rPr lang="en-GB" dirty="0" smtClean="0"/>
              <a:t> What should Mel do? </a:t>
            </a:r>
          </a:p>
          <a:p>
            <a:pPr>
              <a:buNone/>
            </a:pPr>
            <a:r>
              <a:rPr lang="en-GB" dirty="0" smtClean="0"/>
              <a:t>____________________________________________________</a:t>
            </a:r>
          </a:p>
          <a:p>
            <a:pPr>
              <a:buNone/>
            </a:pPr>
            <a:r>
              <a:rPr lang="en-GB" dirty="0" smtClean="0"/>
              <a:t>________________________________________________________________________________________________________</a:t>
            </a:r>
          </a:p>
          <a:p>
            <a:pPr>
              <a:buNone/>
            </a:pPr>
            <a:r>
              <a:rPr lang="en-GB" dirty="0" smtClean="0"/>
              <a:t>_______________________________________________________________________________________________________________________________________</a:t>
            </a:r>
            <a:endParaRPr lang="en-GB" dirty="0" smtClean="0"/>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664</TotalTime>
  <Words>1066</Words>
  <Application>Microsoft Office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UCAS – When the offers are in...</vt:lpstr>
      <vt:lpstr>What happens next...</vt:lpstr>
      <vt:lpstr>             Points to remember when replying to your offers... </vt:lpstr>
      <vt:lpstr>       </vt:lpstr>
      <vt:lpstr>  There are four combinations of offers and replies</vt:lpstr>
      <vt:lpstr>Information on “Track”</vt:lpstr>
      <vt:lpstr>Activate !!!</vt:lpstr>
      <vt:lpstr>Slide 8</vt:lpstr>
      <vt:lpstr>Slide 9</vt:lpstr>
      <vt:lpstr>Slide 10</vt:lpstr>
    </vt:vector>
  </TitlesOfParts>
  <Company>Trinity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UCAS – When the offers are in...</dc:title>
  <dc:creator>Sarah Sims</dc:creator>
  <cp:lastModifiedBy>Sarah Sims</cp:lastModifiedBy>
  <cp:revision>20</cp:revision>
  <dcterms:created xsi:type="dcterms:W3CDTF">2012-01-23T08:02:16Z</dcterms:created>
  <dcterms:modified xsi:type="dcterms:W3CDTF">2012-01-24T11:20:47Z</dcterms:modified>
</cp:coreProperties>
</file>